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84" r:id="rId2"/>
    <p:sldId id="282" r:id="rId3"/>
    <p:sldId id="283" r:id="rId4"/>
    <p:sldId id="281" r:id="rId5"/>
    <p:sldId id="262" r:id="rId6"/>
    <p:sldId id="286" r:id="rId7"/>
    <p:sldId id="263" r:id="rId8"/>
    <p:sldId id="264" r:id="rId9"/>
    <p:sldId id="265" r:id="rId10"/>
    <p:sldId id="266" r:id="rId11"/>
    <p:sldId id="267" r:id="rId12"/>
    <p:sldId id="268" r:id="rId13"/>
    <p:sldId id="270" r:id="rId14"/>
    <p:sldId id="272" r:id="rId15"/>
    <p:sldId id="271" r:id="rId16"/>
    <p:sldId id="274" r:id="rId17"/>
    <p:sldId id="280" r:id="rId18"/>
    <p:sldId id="278" r:id="rId19"/>
    <p:sldId id="279" r:id="rId20"/>
    <p:sldId id="276" r:id="rId21"/>
    <p:sldId id="277" r:id="rId22"/>
    <p:sldId id="285" r:id="rId23"/>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EFF"/>
    <a:srgbClr val="9293C0"/>
    <a:srgbClr val="C29FC0"/>
    <a:srgbClr val="FFDDDD"/>
    <a:srgbClr val="119395"/>
    <a:srgbClr val="00FDFF"/>
    <a:srgbClr val="38FFF1"/>
    <a:srgbClr val="616161"/>
    <a:srgbClr val="FFFFCC"/>
    <a:srgbClr val="E7FF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88"/>
    <p:restoredTop sz="70845" autoAdjust="0"/>
  </p:normalViewPr>
  <p:slideViewPr>
    <p:cSldViewPr snapToGrid="0" snapToObjects="1">
      <p:cViewPr varScale="1">
        <p:scale>
          <a:sx n="87" d="100"/>
          <a:sy n="87" d="100"/>
        </p:scale>
        <p:origin x="2424" y="184"/>
      </p:cViewPr>
      <p:guideLst/>
    </p:cSldViewPr>
  </p:slideViewPr>
  <p:outlineViewPr>
    <p:cViewPr>
      <p:scale>
        <a:sx n="33" d="100"/>
        <a:sy n="33" d="100"/>
      </p:scale>
      <p:origin x="0" y="0"/>
    </p:cViewPr>
  </p:outlin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004B9A-DEB6-084D-B0D0-66FF49B7051C}" type="datetimeFigureOut">
              <a:rPr kumimoji="1" lang="zh-CN" altLang="en-US" smtClean="0"/>
              <a:t>2025/11/3</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9FC4EF-959C-594A-B45B-35B54D3D56E3}" type="slidenum">
              <a:rPr kumimoji="1" lang="zh-CN" altLang="en-US" smtClean="0"/>
              <a:t>‹#›</a:t>
            </a:fld>
            <a:endParaRPr kumimoji="1" lang="zh-CN" altLang="en-US"/>
          </a:p>
        </p:txBody>
      </p:sp>
    </p:spTree>
    <p:extLst>
      <p:ext uri="{BB962C8B-B14F-4D97-AF65-F5344CB8AC3E}">
        <p14:creationId xmlns:p14="http://schemas.microsoft.com/office/powerpoint/2010/main" val="3227602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2400" dirty="0"/>
              <a:t>Good morning everyone. I'm Jin Zhao from Shandong University. Today I'm honored to present our recent work entitled "Intrinsic Offset Curves on Parametric Surfaces via Intrinsic Triangulation."</a:t>
            </a:r>
            <a:endParaRPr lang="zh-CN" altLang="en-US" sz="2400" dirty="0"/>
          </a:p>
        </p:txBody>
      </p:sp>
      <p:sp>
        <p:nvSpPr>
          <p:cNvPr id="4" name="灯片编号占位符 3"/>
          <p:cNvSpPr>
            <a:spLocks noGrp="1"/>
          </p:cNvSpPr>
          <p:nvPr>
            <p:ph type="sldNum" sz="quarter" idx="5"/>
          </p:nvPr>
        </p:nvSpPr>
        <p:spPr/>
        <p:txBody>
          <a:bodyPr/>
          <a:lstStyle/>
          <a:p>
            <a:fld id="{909FC4EF-959C-594A-B45B-35B54D3D56E3}" type="slidenum">
              <a:rPr kumimoji="1" lang="zh-CN" altLang="en-US" smtClean="0"/>
              <a:t>1</a:t>
            </a:fld>
            <a:endParaRPr kumimoji="1" lang="zh-CN" altLang="en-US"/>
          </a:p>
        </p:txBody>
      </p:sp>
    </p:spTree>
    <p:extLst>
      <p:ext uri="{BB962C8B-B14F-4D97-AF65-F5344CB8AC3E}">
        <p14:creationId xmlns:p14="http://schemas.microsoft.com/office/powerpoint/2010/main" val="1502701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first stage is constructing the intrinsic triangulation.</a:t>
            </a:r>
          </a:p>
          <a:p>
            <a:r>
              <a:rPr lang="en-US" altLang="zh-CN" dirty="0"/>
              <a:t>We work entirely in the 2D parameter domain of the surface. In this domain, we build an intrinsic Delaunay triangulation that encodes the surface metric.</a:t>
            </a:r>
          </a:p>
          <a:p>
            <a:r>
              <a:rPr lang="en-US" altLang="zh-CN" dirty="0"/>
              <a:t>Here's the key insight: existing methods can compute geodesic distances on triangle meshes through edge flipping operations. We extend this idea to parametric surfaces by performing intrinsic triangle flipping directly in the parameter space. Through these flipping operations, we can accurately compute geodesic distances on the parametric surface—all in 2D, without any expensive 3D queries.</a:t>
            </a:r>
          </a:p>
          <a:p>
            <a:r>
              <a:rPr lang="en-US" altLang="zh-CN" dirty="0"/>
              <a:t>This gives us a solid and efficient foundation for the remaining stages.</a:t>
            </a:r>
            <a:endParaRPr kumimoji="1" lang="en" altLang="zh-CN" dirty="0"/>
          </a:p>
        </p:txBody>
      </p:sp>
      <p:sp>
        <p:nvSpPr>
          <p:cNvPr id="4" name="灯片编号占位符 3"/>
          <p:cNvSpPr>
            <a:spLocks noGrp="1"/>
          </p:cNvSpPr>
          <p:nvPr>
            <p:ph type="sldNum" sz="quarter" idx="5"/>
          </p:nvPr>
        </p:nvSpPr>
        <p:spPr/>
        <p:txBody>
          <a:bodyPr/>
          <a:lstStyle/>
          <a:p>
            <a:fld id="{909FC4EF-959C-594A-B45B-35B54D3D56E3}" type="slidenum">
              <a:rPr kumimoji="1" lang="zh-CN" altLang="en-US" smtClean="0"/>
              <a:t>10</a:t>
            </a:fld>
            <a:endParaRPr kumimoji="1" lang="zh-CN" altLang="en-US"/>
          </a:p>
        </p:txBody>
      </p:sp>
    </p:spTree>
    <p:extLst>
      <p:ext uri="{BB962C8B-B14F-4D97-AF65-F5344CB8AC3E}">
        <p14:creationId xmlns:p14="http://schemas.microsoft.com/office/powerpoint/2010/main" val="3224398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38070-EAF9-B6D6-101D-EEFEC3B5F85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1850459-8213-1153-2539-A0EBD68E1FD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92F0991-20A0-DE00-7212-3B3768A366F6}"/>
              </a:ext>
            </a:extLst>
          </p:cNvPr>
          <p:cNvSpPr>
            <a:spLocks noGrp="1"/>
          </p:cNvSpPr>
          <p:nvPr>
            <p:ph type="body" idx="1"/>
          </p:nvPr>
        </p:nvSpPr>
        <p:spPr/>
        <p:txBody>
          <a:bodyPr/>
          <a:lstStyle/>
          <a:p>
            <a:r>
              <a:rPr lang="en-US" altLang="zh-CN" dirty="0"/>
              <a:t>The second stage is </a:t>
            </a:r>
            <a:r>
              <a:rPr lang="en-US" altLang="zh-CN" b="1" dirty="0"/>
              <a:t>Voronoi diagram computation</a:t>
            </a:r>
            <a:r>
              <a:rPr lang="en-US" altLang="zh-CN" dirty="0"/>
              <a:t>.</a:t>
            </a:r>
          </a:p>
          <a:p>
            <a:r>
              <a:rPr lang="en-US" altLang="zh-CN" dirty="0"/>
              <a:t>We discretize the source curve into small segments in the </a:t>
            </a:r>
            <a:r>
              <a:rPr lang="en-US" altLang="zh-CN" b="1" dirty="0"/>
              <a:t>2D parameter </a:t>
            </a:r>
            <a:r>
              <a:rPr lang="en-US" altLang="zh-CN" b="1" dirty="0" err="1"/>
              <a:t>domain</a:t>
            </a:r>
            <a:r>
              <a:rPr lang="en-US" altLang="zh-CN" dirty="0" err="1"/>
              <a:t>,and</a:t>
            </a:r>
            <a:r>
              <a:rPr lang="en-US" altLang="zh-CN" dirty="0"/>
              <a:t> compute their </a:t>
            </a:r>
            <a:r>
              <a:rPr lang="en-US" altLang="zh-CN" b="1" dirty="0"/>
              <a:t>geodesic Voronoi diagram</a:t>
            </a:r>
            <a:r>
              <a:rPr lang="en-US" altLang="zh-CN" dirty="0"/>
              <a:t> on the intrinsic triangulation.</a:t>
            </a:r>
            <a:br>
              <a:rPr lang="en-US" altLang="zh-CN" dirty="0"/>
            </a:br>
            <a:endParaRPr lang="zh-CN" altLang="en-US" dirty="0"/>
          </a:p>
          <a:p>
            <a:r>
              <a:rPr lang="en-US" altLang="zh-CN" dirty="0"/>
              <a:t>Each Voronoi cell represents the </a:t>
            </a:r>
            <a:r>
              <a:rPr lang="en-US" altLang="zh-CN" b="1" dirty="0"/>
              <a:t>region of influence</a:t>
            </a:r>
            <a:r>
              <a:rPr lang="en-US" altLang="zh-CN" dirty="0"/>
              <a:t> of one segment —meaning the offset of that segment will stay </a:t>
            </a:r>
            <a:r>
              <a:rPr lang="en-US" altLang="zh-CN" b="1" dirty="0"/>
              <a:t>strictly inside</a:t>
            </a:r>
            <a:r>
              <a:rPr lang="en-US" altLang="zh-CN" dirty="0"/>
              <a:t> its own cell.</a:t>
            </a:r>
          </a:p>
          <a:p>
            <a:r>
              <a:rPr lang="en-US" altLang="zh-CN" dirty="0"/>
              <a:t>This gives us a </a:t>
            </a:r>
            <a:r>
              <a:rPr lang="en-US" altLang="zh-CN" b="1" dirty="0"/>
              <a:t>localized decomposition</a:t>
            </a:r>
            <a:r>
              <a:rPr lang="en-US" altLang="zh-CN" dirty="0"/>
              <a:t> of the surface around the </a:t>
            </a:r>
            <a:r>
              <a:rPr lang="en-US" altLang="zh-CN" dirty="0" err="1"/>
              <a:t>curve.The</a:t>
            </a:r>
            <a:r>
              <a:rPr lang="en-US" altLang="zh-CN" dirty="0"/>
              <a:t> cells are independent, so the processing </a:t>
            </a:r>
            <a:r>
              <a:rPr lang="en-US" altLang="zh-CN" dirty="0" err="1"/>
              <a:t>becomes</a:t>
            </a:r>
            <a:r>
              <a:rPr lang="en-US" altLang="zh-CN" b="1" dirty="0" err="1"/>
              <a:t>robust</a:t>
            </a:r>
            <a:r>
              <a:rPr lang="en-US" altLang="zh-CN" dirty="0"/>
              <a:t>, </a:t>
            </a:r>
            <a:r>
              <a:rPr lang="en-US" altLang="zh-CN" b="1" dirty="0"/>
              <a:t>numerically stable</a:t>
            </a:r>
            <a:r>
              <a:rPr lang="en-US" altLang="zh-CN" dirty="0"/>
              <a:t>, and </a:t>
            </a:r>
            <a:r>
              <a:rPr lang="en-US" altLang="zh-CN" b="1" dirty="0"/>
              <a:t>parallelizable by design</a:t>
            </a:r>
            <a:r>
              <a:rPr lang="en-US" altLang="zh-CN" dirty="0"/>
              <a:t>.</a:t>
            </a:r>
          </a:p>
          <a:p>
            <a:r>
              <a:rPr lang="en-US" altLang="zh-CN" dirty="0"/>
              <a:t>This step is essential for preventing self-intersections and for preserving local geometric features.</a:t>
            </a:r>
          </a:p>
          <a:p>
            <a:r>
              <a:rPr lang="en-US" altLang="zh-CN" dirty="0"/>
              <a:t>Now with the intrinsic triangulation and the Voronoi cells in </a:t>
            </a:r>
            <a:r>
              <a:rPr lang="en-US" altLang="zh-CN" dirty="0" err="1"/>
              <a:t>place,we</a:t>
            </a:r>
            <a:r>
              <a:rPr lang="en-US" altLang="zh-CN" dirty="0"/>
              <a:t> are ready to extract the offset curve itself.</a:t>
            </a:r>
          </a:p>
        </p:txBody>
      </p:sp>
      <p:sp>
        <p:nvSpPr>
          <p:cNvPr id="4" name="灯片编号占位符 3">
            <a:extLst>
              <a:ext uri="{FF2B5EF4-FFF2-40B4-BE49-F238E27FC236}">
                <a16:creationId xmlns:a16="http://schemas.microsoft.com/office/drawing/2014/main" id="{D859FD94-8124-9E22-8F44-A8A3E148A986}"/>
              </a:ext>
            </a:extLst>
          </p:cNvPr>
          <p:cNvSpPr>
            <a:spLocks noGrp="1"/>
          </p:cNvSpPr>
          <p:nvPr>
            <p:ph type="sldNum" sz="quarter" idx="5"/>
          </p:nvPr>
        </p:nvSpPr>
        <p:spPr/>
        <p:txBody>
          <a:bodyPr/>
          <a:lstStyle/>
          <a:p>
            <a:fld id="{909FC4EF-959C-594A-B45B-35B54D3D56E3}" type="slidenum">
              <a:rPr kumimoji="1" lang="zh-CN" altLang="en-US" smtClean="0"/>
              <a:t>11</a:t>
            </a:fld>
            <a:endParaRPr kumimoji="1" lang="zh-CN" altLang="en-US"/>
          </a:p>
        </p:txBody>
      </p:sp>
    </p:spTree>
    <p:extLst>
      <p:ext uri="{BB962C8B-B14F-4D97-AF65-F5344CB8AC3E}">
        <p14:creationId xmlns:p14="http://schemas.microsoft.com/office/powerpoint/2010/main" val="959472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final stage is </a:t>
            </a:r>
            <a:r>
              <a:rPr lang="en-US" altLang="zh-CN" b="1" dirty="0"/>
              <a:t>offset curve extraction</a:t>
            </a:r>
            <a:r>
              <a:rPr lang="en-US" altLang="zh-CN" dirty="0"/>
              <a:t>.</a:t>
            </a:r>
          </a:p>
          <a:p>
            <a:r>
              <a:rPr lang="en-US" altLang="zh-CN" dirty="0"/>
              <a:t>On the left, you can see a </a:t>
            </a:r>
            <a:r>
              <a:rPr lang="en-US" altLang="zh-CN" b="1" dirty="0"/>
              <a:t>dynamic visualization</a:t>
            </a:r>
            <a:r>
              <a:rPr lang="en-US" altLang="zh-CN" dirty="0"/>
              <a:t> of our incremental cutting process.</a:t>
            </a:r>
          </a:p>
          <a:p>
            <a:r>
              <a:rPr lang="en-US" altLang="zh-CN" dirty="0"/>
              <a:t>Inside each Voronoi cell, we construct a </a:t>
            </a:r>
            <a:r>
              <a:rPr lang="en-US" altLang="zh-CN" b="1" dirty="0"/>
              <a:t>height field</a:t>
            </a:r>
            <a:r>
              <a:rPr lang="en-US" altLang="zh-CN" dirty="0"/>
              <a:t> that represents the geodesic distance in the </a:t>
            </a:r>
            <a:r>
              <a:rPr lang="en-US" altLang="zh-CN" b="1" dirty="0"/>
              <a:t>2D parameter </a:t>
            </a:r>
            <a:r>
              <a:rPr lang="en-US" altLang="zh-CN" b="1" dirty="0" err="1"/>
              <a:t>domain</a:t>
            </a:r>
            <a:r>
              <a:rPr lang="en-US" altLang="zh-CN" dirty="0" err="1"/>
              <a:t>,and</a:t>
            </a:r>
            <a:r>
              <a:rPr lang="en-US" altLang="zh-CN" dirty="0"/>
              <a:t> we extract the offset curve by </a:t>
            </a:r>
            <a:r>
              <a:rPr lang="en-US" altLang="zh-CN" b="1" dirty="0"/>
              <a:t>intersecting</a:t>
            </a:r>
            <a:r>
              <a:rPr lang="en-US" altLang="zh-CN" dirty="0"/>
              <a:t> this field with a plane at distance </a:t>
            </a:r>
            <a:r>
              <a:rPr lang="en-US" altLang="zh-CN" i="1" dirty="0"/>
              <a:t>r</a:t>
            </a:r>
            <a:r>
              <a:rPr lang="en-US" altLang="zh-CN" dirty="0"/>
              <a:t>.(</a:t>
            </a:r>
            <a:r>
              <a:rPr lang="zh-CN" altLang="en-US" dirty="0"/>
              <a:t>播动画</a:t>
            </a:r>
            <a:r>
              <a:rPr lang="en-US" altLang="zh-CN" dirty="0"/>
              <a:t>)</a:t>
            </a:r>
            <a:br>
              <a:rPr lang="en-US" altLang="zh-CN" dirty="0"/>
            </a:br>
            <a:endParaRPr lang="zh-CN" altLang="en-US" dirty="0"/>
          </a:p>
          <a:p>
            <a:r>
              <a:rPr lang="en-US" altLang="zh-CN" dirty="0"/>
              <a:t>As the plane moves, the offset segment </a:t>
            </a:r>
            <a:r>
              <a:rPr lang="en-US" altLang="zh-CN" b="1" dirty="0"/>
              <a:t>gradually forms</a:t>
            </a:r>
            <a:r>
              <a:rPr lang="en-US" altLang="zh-CN" dirty="0"/>
              <a:t> within each cell —with </a:t>
            </a:r>
            <a:r>
              <a:rPr lang="en-US" altLang="zh-CN" b="1" dirty="0"/>
              <a:t>no self-intersections</a:t>
            </a:r>
            <a:r>
              <a:rPr lang="en-US" altLang="zh-CN" dirty="0"/>
              <a:t>, because the cell boundaries naturally prevent them.</a:t>
            </a:r>
          </a:p>
          <a:p>
            <a:r>
              <a:rPr lang="en-US" altLang="zh-CN" dirty="0"/>
              <a:t>This localized operation preserves </a:t>
            </a:r>
            <a:r>
              <a:rPr lang="en-US" altLang="zh-CN" b="1" dirty="0"/>
              <a:t>sharp features</a:t>
            </a:r>
            <a:r>
              <a:rPr lang="en-US" altLang="zh-CN" dirty="0"/>
              <a:t> such as </a:t>
            </a:r>
            <a:r>
              <a:rPr lang="en-US" altLang="zh-CN" dirty="0" err="1"/>
              <a:t>cusps,and</a:t>
            </a:r>
            <a:r>
              <a:rPr lang="en-US" altLang="zh-CN" dirty="0"/>
              <a:t> the final offset curve is obtained by </a:t>
            </a:r>
            <a:r>
              <a:rPr lang="en-US" altLang="zh-CN" b="1" dirty="0"/>
              <a:t>merging</a:t>
            </a:r>
            <a:r>
              <a:rPr lang="en-US" altLang="zh-CN" dirty="0"/>
              <a:t> all extracted segments together.</a:t>
            </a:r>
          </a:p>
          <a:p>
            <a:r>
              <a:rPr lang="en-US" altLang="zh-CN" dirty="0"/>
              <a:t>Now let's look at how our results compare against the state-of-the-art.</a:t>
            </a:r>
            <a:endParaRPr kumimoji="1" lang="en" altLang="zh-CN" dirty="0"/>
          </a:p>
        </p:txBody>
      </p:sp>
      <p:sp>
        <p:nvSpPr>
          <p:cNvPr id="4" name="灯片编号占位符 3"/>
          <p:cNvSpPr>
            <a:spLocks noGrp="1"/>
          </p:cNvSpPr>
          <p:nvPr>
            <p:ph type="sldNum" sz="quarter" idx="5"/>
          </p:nvPr>
        </p:nvSpPr>
        <p:spPr/>
        <p:txBody>
          <a:bodyPr/>
          <a:lstStyle/>
          <a:p>
            <a:fld id="{909FC4EF-959C-594A-B45B-35B54D3D56E3}" type="slidenum">
              <a:rPr kumimoji="1" lang="zh-CN" altLang="en-US" smtClean="0"/>
              <a:t>12</a:t>
            </a:fld>
            <a:endParaRPr kumimoji="1" lang="zh-CN" altLang="en-US"/>
          </a:p>
        </p:txBody>
      </p:sp>
    </p:spTree>
    <p:extLst>
      <p:ext uri="{BB962C8B-B14F-4D97-AF65-F5344CB8AC3E}">
        <p14:creationId xmlns:p14="http://schemas.microsoft.com/office/powerpoint/2010/main" val="2937810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show a visual comparison with the state-of-the-art method by </a:t>
            </a:r>
            <a:r>
              <a:rPr lang="en-US" altLang="zh-CN" b="1" dirty="0"/>
              <a:t>Xin et al.</a:t>
            </a:r>
            <a:br>
              <a:rPr lang="en-US" altLang="zh-CN" dirty="0"/>
            </a:br>
            <a:r>
              <a:rPr lang="en-US" altLang="zh-CN" i="1" dirty="0"/>
              <a:t>(</a:t>
            </a:r>
            <a:r>
              <a:rPr lang="zh-CN" altLang="en-US" i="1" dirty="0"/>
              <a:t>指向左图</a:t>
            </a:r>
            <a:r>
              <a:rPr lang="en-US" altLang="zh-CN" i="1" dirty="0"/>
              <a:t>)</a:t>
            </a:r>
            <a:br>
              <a:rPr lang="zh-CN" altLang="en-US" dirty="0"/>
            </a:br>
            <a:r>
              <a:rPr lang="en-US" altLang="zh-CN" dirty="0"/>
              <a:t>Their result loses some geometric features —for example, the cusps are missing or smoothed out.</a:t>
            </a:r>
            <a:r>
              <a:rPr lang="en-US" altLang="zh-CN" i="1" dirty="0"/>
              <a:t>(</a:t>
            </a:r>
            <a:r>
              <a:rPr lang="zh-CN" altLang="en-US" i="1" dirty="0"/>
              <a:t>指向右图</a:t>
            </a:r>
            <a:r>
              <a:rPr lang="en-US" altLang="zh-CN" i="1" dirty="0"/>
              <a:t>)</a:t>
            </a:r>
            <a:br>
              <a:rPr lang="zh-CN" altLang="en-US" dirty="0"/>
            </a:br>
            <a:r>
              <a:rPr lang="en-US" altLang="zh-CN" dirty="0"/>
              <a:t>In contrast, our method </a:t>
            </a:r>
            <a:r>
              <a:rPr lang="en-US" altLang="zh-CN" b="1" dirty="0"/>
              <a:t>faithfully preserves</a:t>
            </a:r>
            <a:r>
              <a:rPr lang="en-US" altLang="zh-CN" dirty="0"/>
              <a:t> these sharp </a:t>
            </a:r>
            <a:r>
              <a:rPr lang="en-US" altLang="zh-CN" dirty="0" err="1"/>
              <a:t>features,while</a:t>
            </a:r>
            <a:r>
              <a:rPr lang="en-US" altLang="zh-CN" dirty="0"/>
              <a:t> still producing a clean and accurate offset curve.</a:t>
            </a:r>
          </a:p>
          <a:p>
            <a:r>
              <a:rPr lang="en-US" altLang="zh-CN" dirty="0"/>
              <a:t>This demonstrates that our localized, intrinsic formulation handles complex geometry much more robustly.</a:t>
            </a:r>
          </a:p>
          <a:p>
            <a:r>
              <a:rPr lang="en-US" altLang="zh-CN" dirty="0"/>
              <a:t>Let’s also look at the quantitative results.</a:t>
            </a:r>
            <a:endParaRPr kumimoji="1" lang="zh-CN" altLang="en-US" dirty="0"/>
          </a:p>
        </p:txBody>
      </p:sp>
      <p:sp>
        <p:nvSpPr>
          <p:cNvPr id="4" name="灯片编号占位符 3"/>
          <p:cNvSpPr>
            <a:spLocks noGrp="1"/>
          </p:cNvSpPr>
          <p:nvPr>
            <p:ph type="sldNum" sz="quarter" idx="5"/>
          </p:nvPr>
        </p:nvSpPr>
        <p:spPr/>
        <p:txBody>
          <a:bodyPr/>
          <a:lstStyle/>
          <a:p>
            <a:fld id="{909FC4EF-959C-594A-B45B-35B54D3D56E3}" type="slidenum">
              <a:rPr kumimoji="1" lang="zh-CN" altLang="en-US" smtClean="0"/>
              <a:t>13</a:t>
            </a:fld>
            <a:endParaRPr kumimoji="1" lang="zh-CN" altLang="en-US"/>
          </a:p>
        </p:txBody>
      </p:sp>
    </p:spTree>
    <p:extLst>
      <p:ext uri="{BB962C8B-B14F-4D97-AF65-F5344CB8AC3E}">
        <p14:creationId xmlns:p14="http://schemas.microsoft.com/office/powerpoint/2010/main" val="1082202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is the </a:t>
            </a:r>
            <a:r>
              <a:rPr lang="en-US" altLang="zh-CN" b="1" dirty="0"/>
              <a:t>quantitative comparison</a:t>
            </a:r>
            <a:r>
              <a:rPr lang="en-US" altLang="zh-CN" dirty="0"/>
              <a:t>.</a:t>
            </a:r>
            <a:br>
              <a:rPr lang="en-US" altLang="zh-CN" dirty="0"/>
            </a:br>
            <a:r>
              <a:rPr lang="en-US" altLang="zh-CN" dirty="0"/>
              <a:t>We evaluate the offset accuracy using </a:t>
            </a:r>
            <a:r>
              <a:rPr lang="en-US" altLang="zh-CN" b="1" dirty="0" err="1"/>
              <a:t>Hausdoff</a:t>
            </a:r>
            <a:r>
              <a:rPr lang="en-US" altLang="zh-CN" b="1" dirty="0"/>
              <a:t> distance</a:t>
            </a:r>
            <a:r>
              <a:rPr lang="en-US" altLang="zh-CN" dirty="0"/>
              <a:t> and </a:t>
            </a:r>
            <a:r>
              <a:rPr lang="en-US" altLang="zh-CN" b="1" dirty="0"/>
              <a:t>Chamfer distance</a:t>
            </a:r>
            <a:r>
              <a:rPr lang="en-US" altLang="zh-CN" dirty="0"/>
              <a:t> between the computed result and ground truth.</a:t>
            </a:r>
            <a:br>
              <a:rPr lang="en-US" altLang="zh-CN" dirty="0"/>
            </a:br>
            <a:endParaRPr lang="en-US" altLang="zh-CN" dirty="0"/>
          </a:p>
          <a:p>
            <a:r>
              <a:rPr lang="en-US" altLang="zh-CN" dirty="0"/>
              <a:t>As shown </a:t>
            </a:r>
            <a:r>
              <a:rPr lang="en-US" altLang="zh-CN" dirty="0" err="1"/>
              <a:t>here,our</a:t>
            </a:r>
            <a:r>
              <a:rPr lang="en-US" altLang="zh-CN" dirty="0"/>
              <a:t> method consistently achieves </a:t>
            </a:r>
            <a:r>
              <a:rPr lang="en-US" altLang="zh-CN" b="1" dirty="0"/>
              <a:t>lower distance errors</a:t>
            </a:r>
            <a:r>
              <a:rPr lang="en-US" altLang="zh-CN" dirty="0"/>
              <a:t> than Xin et </a:t>
            </a:r>
            <a:r>
              <a:rPr lang="en-US" altLang="zh-CN" dirty="0" err="1"/>
              <a:t>al.,meaning</a:t>
            </a:r>
            <a:r>
              <a:rPr lang="en-US" altLang="zh-CN" dirty="0"/>
              <a:t> we preserve the </a:t>
            </a:r>
            <a:r>
              <a:rPr lang="en-US" altLang="zh-CN" b="1" dirty="0"/>
              <a:t>true geodesic offset</a:t>
            </a:r>
            <a:r>
              <a:rPr lang="en-US" altLang="zh-CN" dirty="0"/>
              <a:t> more accurately.</a:t>
            </a:r>
          </a:p>
          <a:p>
            <a:r>
              <a:rPr lang="en-US" altLang="zh-CN" dirty="0"/>
              <a:t>In addition, we maintain </a:t>
            </a:r>
            <a:r>
              <a:rPr lang="en-US" altLang="zh-CN" b="1" dirty="0"/>
              <a:t>important geometric </a:t>
            </a:r>
            <a:r>
              <a:rPr lang="en-US" altLang="zh-CN" b="1" dirty="0" err="1"/>
              <a:t>features</a:t>
            </a:r>
            <a:r>
              <a:rPr lang="en-US" altLang="zh-CN" dirty="0" err="1"/>
              <a:t>,which</a:t>
            </a:r>
            <a:r>
              <a:rPr lang="en-US" altLang="zh-CN" dirty="0"/>
              <a:t> further reduces shape distortion in the final result.</a:t>
            </a:r>
          </a:p>
          <a:p>
            <a:r>
              <a:rPr lang="en-US" altLang="zh-CN" dirty="0"/>
              <a:t>So both visually and </a:t>
            </a:r>
            <a:r>
              <a:rPr lang="en-US" altLang="zh-CN" dirty="0" err="1"/>
              <a:t>numerically,our</a:t>
            </a:r>
            <a:r>
              <a:rPr lang="en-US" altLang="zh-CN" dirty="0"/>
              <a:t> method demonstrates </a:t>
            </a:r>
            <a:r>
              <a:rPr lang="en-US" altLang="zh-CN" b="1" dirty="0"/>
              <a:t>significantly better performance</a:t>
            </a:r>
            <a:r>
              <a:rPr lang="en-US" altLang="zh-CN" dirty="0"/>
              <a:t>.</a:t>
            </a:r>
          </a:p>
          <a:p>
            <a:r>
              <a:rPr lang="en-US" altLang="zh-CN" dirty="0"/>
              <a:t>Now let’s examine the performance efficiency.</a:t>
            </a:r>
          </a:p>
          <a:p>
            <a:endParaRPr lang="zh-CN" altLang="en-US" dirty="0"/>
          </a:p>
        </p:txBody>
      </p:sp>
      <p:sp>
        <p:nvSpPr>
          <p:cNvPr id="4" name="灯片编号占位符 3"/>
          <p:cNvSpPr>
            <a:spLocks noGrp="1"/>
          </p:cNvSpPr>
          <p:nvPr>
            <p:ph type="sldNum" sz="quarter" idx="5"/>
          </p:nvPr>
        </p:nvSpPr>
        <p:spPr/>
        <p:txBody>
          <a:bodyPr/>
          <a:lstStyle/>
          <a:p>
            <a:fld id="{909FC4EF-959C-594A-B45B-35B54D3D56E3}" type="slidenum">
              <a:rPr kumimoji="1" lang="zh-CN" altLang="en-US" smtClean="0"/>
              <a:t>14</a:t>
            </a:fld>
            <a:endParaRPr kumimoji="1" lang="zh-CN" altLang="en-US"/>
          </a:p>
        </p:txBody>
      </p:sp>
    </p:spTree>
    <p:extLst>
      <p:ext uri="{BB962C8B-B14F-4D97-AF65-F5344CB8AC3E}">
        <p14:creationId xmlns:p14="http://schemas.microsoft.com/office/powerpoint/2010/main" val="3112395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D10E0-A55B-022B-DE2B-78D1F92D747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3A97FA0-CCF1-C70B-2807-3BA5B2200BF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1EDA5BB-7478-CB72-3AF8-942471FDF841}"/>
              </a:ext>
            </a:extLst>
          </p:cNvPr>
          <p:cNvSpPr>
            <a:spLocks noGrp="1"/>
          </p:cNvSpPr>
          <p:nvPr>
            <p:ph type="body" idx="1"/>
          </p:nvPr>
        </p:nvSpPr>
        <p:spPr/>
        <p:txBody>
          <a:bodyPr/>
          <a:lstStyle/>
          <a:p>
            <a:r>
              <a:rPr lang="en-US" altLang="zh-CN" dirty="0"/>
              <a:t>In terms of computational efficiency, we benchmark both methods on five complex models with </a:t>
            </a:r>
            <a:r>
              <a:rPr lang="en-US" altLang="zh-CN" b="1" dirty="0"/>
              <a:t>25k–50k vertices</a:t>
            </a:r>
            <a:r>
              <a:rPr lang="en-US" altLang="zh-CN" dirty="0"/>
              <a:t>.</a:t>
            </a:r>
          </a:p>
          <a:p>
            <a:r>
              <a:rPr lang="en-US" altLang="zh-CN" dirty="0"/>
              <a:t>Our method consistently achieves </a:t>
            </a:r>
            <a:r>
              <a:rPr lang="en-US" altLang="zh-CN" b="1" dirty="0"/>
              <a:t>1.5–2× faster performance</a:t>
            </a:r>
            <a:r>
              <a:rPr lang="en-US" altLang="zh-CN" dirty="0"/>
              <a:t> than the state-of-the-art.</a:t>
            </a:r>
            <a:br>
              <a:rPr lang="en-US" altLang="zh-CN" dirty="0"/>
            </a:br>
            <a:r>
              <a:rPr lang="en-US" altLang="zh-CN" dirty="0"/>
              <a:t>This improvement comes from our </a:t>
            </a:r>
            <a:r>
              <a:rPr lang="en-US" altLang="zh-CN" b="1" dirty="0"/>
              <a:t>intrinsic geodesic computation</a:t>
            </a:r>
            <a:r>
              <a:rPr lang="en-US" altLang="zh-CN" dirty="0"/>
              <a:t> in parameter space, which avoids the heavy cost of exact geodesic queries on the mesh.</a:t>
            </a:r>
          </a:p>
          <a:p>
            <a:r>
              <a:rPr lang="en-US" altLang="zh-CN" dirty="0"/>
              <a:t>Moreover, the speedup remains </a:t>
            </a:r>
            <a:r>
              <a:rPr lang="en-US" altLang="zh-CN" b="1" dirty="0"/>
              <a:t>stable across different surface geometries</a:t>
            </a:r>
            <a:r>
              <a:rPr lang="en-US" altLang="zh-CN" dirty="0"/>
              <a:t>, demonstrating strong robustness and scalability.</a:t>
            </a:r>
          </a:p>
          <a:p>
            <a:endParaRPr kumimoji="1" lang="zh-CN" altLang="en-US" dirty="0"/>
          </a:p>
        </p:txBody>
      </p:sp>
      <p:sp>
        <p:nvSpPr>
          <p:cNvPr id="4" name="灯片编号占位符 3">
            <a:extLst>
              <a:ext uri="{FF2B5EF4-FFF2-40B4-BE49-F238E27FC236}">
                <a16:creationId xmlns:a16="http://schemas.microsoft.com/office/drawing/2014/main" id="{E55F040E-EE75-1F4D-124D-DAE35EEB42D2}"/>
              </a:ext>
            </a:extLst>
          </p:cNvPr>
          <p:cNvSpPr>
            <a:spLocks noGrp="1"/>
          </p:cNvSpPr>
          <p:nvPr>
            <p:ph type="sldNum" sz="quarter" idx="5"/>
          </p:nvPr>
        </p:nvSpPr>
        <p:spPr/>
        <p:txBody>
          <a:bodyPr/>
          <a:lstStyle/>
          <a:p>
            <a:fld id="{909FC4EF-959C-594A-B45B-35B54D3D56E3}" type="slidenum">
              <a:rPr kumimoji="1" lang="zh-CN" altLang="en-US" smtClean="0"/>
              <a:t>15</a:t>
            </a:fld>
            <a:endParaRPr kumimoji="1" lang="zh-CN" altLang="en-US"/>
          </a:p>
        </p:txBody>
      </p:sp>
    </p:spTree>
    <p:extLst>
      <p:ext uri="{BB962C8B-B14F-4D97-AF65-F5344CB8AC3E}">
        <p14:creationId xmlns:p14="http://schemas.microsoft.com/office/powerpoint/2010/main" val="1290636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evaluate the </a:t>
            </a:r>
            <a:r>
              <a:rPr lang="en-US" altLang="zh-CN" b="1" dirty="0"/>
              <a:t>scalability</a:t>
            </a:r>
            <a:r>
              <a:rPr lang="en-US" altLang="zh-CN" dirty="0"/>
              <a:t> of our approach.</a:t>
            </a:r>
          </a:p>
          <a:p>
            <a:r>
              <a:rPr lang="en-US" altLang="zh-CN" dirty="0"/>
              <a:t>As the model complexity increases — meaning more surface detail and more curve segments —our runtime grows </a:t>
            </a:r>
            <a:r>
              <a:rPr lang="en-US" altLang="zh-CN" b="1" dirty="0"/>
              <a:t>nearly linearly</a:t>
            </a:r>
            <a:r>
              <a:rPr lang="en-US" altLang="zh-CN" dirty="0"/>
              <a:t>, and the accuracy remains high.</a:t>
            </a:r>
          </a:p>
          <a:p>
            <a:r>
              <a:rPr lang="en-US" altLang="zh-CN" dirty="0"/>
              <a:t>This is because all computations are localized within </a:t>
            </a:r>
            <a:r>
              <a:rPr lang="en-US" altLang="zh-CN" b="1" dirty="0"/>
              <a:t>Voronoi cells</a:t>
            </a:r>
            <a:r>
              <a:rPr lang="en-US" altLang="zh-CN" dirty="0"/>
              <a:t>, allowing independent processing and efficient parallelization.</a:t>
            </a:r>
          </a:p>
          <a:p>
            <a:r>
              <a:rPr lang="en-US" altLang="zh-CN" dirty="0"/>
              <a:t>Therefore, our method scales well to </a:t>
            </a:r>
            <a:r>
              <a:rPr lang="en-US" altLang="zh-CN" b="1" dirty="0"/>
              <a:t>large and complex CAD geometries</a:t>
            </a:r>
            <a:r>
              <a:rPr lang="en-US" altLang="zh-CN" dirty="0"/>
              <a:t>, making it practical for real industrial scenarios.</a:t>
            </a:r>
          </a:p>
          <a:p>
            <a:endParaRPr lang="en-US" altLang="zh-CN" dirty="0"/>
          </a:p>
          <a:p>
            <a:r>
              <a:rPr lang="en-US" altLang="zh-CN" dirty="0"/>
              <a:t>Finally, let me show some additional results and demonstrations.</a:t>
            </a:r>
          </a:p>
        </p:txBody>
      </p:sp>
      <p:sp>
        <p:nvSpPr>
          <p:cNvPr id="4" name="灯片编号占位符 3"/>
          <p:cNvSpPr>
            <a:spLocks noGrp="1"/>
          </p:cNvSpPr>
          <p:nvPr>
            <p:ph type="sldNum" sz="quarter" idx="5"/>
          </p:nvPr>
        </p:nvSpPr>
        <p:spPr/>
        <p:txBody>
          <a:bodyPr/>
          <a:lstStyle/>
          <a:p>
            <a:fld id="{909FC4EF-959C-594A-B45B-35B54D3D56E3}" type="slidenum">
              <a:rPr kumimoji="1" lang="zh-CN" altLang="en-US" smtClean="0"/>
              <a:t>16</a:t>
            </a:fld>
            <a:endParaRPr kumimoji="1" lang="zh-CN" altLang="en-US"/>
          </a:p>
        </p:txBody>
      </p:sp>
    </p:spTree>
    <p:extLst>
      <p:ext uri="{BB962C8B-B14F-4D97-AF65-F5344CB8AC3E}">
        <p14:creationId xmlns:p14="http://schemas.microsoft.com/office/powerpoint/2010/main" val="2646646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92DDC-2176-06C1-30C5-4E4D351CC3A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DF62EA2-A645-F1E5-3770-B550F481E7F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9F58433-3B59-D45A-E037-461CE901999A}"/>
              </a:ext>
            </a:extLst>
          </p:cNvPr>
          <p:cNvSpPr>
            <a:spLocks noGrp="1"/>
          </p:cNvSpPr>
          <p:nvPr>
            <p:ph type="body" idx="1"/>
          </p:nvPr>
        </p:nvSpPr>
        <p:spPr/>
        <p:txBody>
          <a:bodyPr/>
          <a:lstStyle/>
          <a:p>
            <a:r>
              <a:rPr lang="en-US" altLang="zh-CN" dirty="0"/>
              <a:t>This gallery shows a range of models and offset distances to illustrate the method’s versatility.</a:t>
            </a:r>
          </a:p>
          <a:p>
            <a:r>
              <a:rPr lang="en-US" altLang="zh-CN" dirty="0"/>
              <a:t>Across these examples — from smooth surfaces to highly undulating ones — our method consistently produces accurate offset curves.</a:t>
            </a:r>
            <a:br>
              <a:rPr lang="en-US" altLang="zh-CN" dirty="0"/>
            </a:br>
            <a:r>
              <a:rPr lang="en-US" altLang="zh-CN" dirty="0"/>
              <a:t>Note how cusps and sharp features appear where expected, and how small-scale details are preserved even at larger offset distances.</a:t>
            </a:r>
          </a:p>
          <a:p>
            <a:r>
              <a:rPr lang="en-US" altLang="zh-CN" dirty="0"/>
              <a:t>These visual results complement our quantitative and runtime comparisons and demonstrate that the approach works robustly across diverse geometries.</a:t>
            </a:r>
          </a:p>
          <a:p>
            <a:endParaRPr kumimoji="1" lang="zh-CN" altLang="en-US" dirty="0"/>
          </a:p>
        </p:txBody>
      </p:sp>
      <p:sp>
        <p:nvSpPr>
          <p:cNvPr id="4" name="灯片编号占位符 3">
            <a:extLst>
              <a:ext uri="{FF2B5EF4-FFF2-40B4-BE49-F238E27FC236}">
                <a16:creationId xmlns:a16="http://schemas.microsoft.com/office/drawing/2014/main" id="{194B9D67-E9DF-A554-6600-89645A676A1F}"/>
              </a:ext>
            </a:extLst>
          </p:cNvPr>
          <p:cNvSpPr>
            <a:spLocks noGrp="1"/>
          </p:cNvSpPr>
          <p:nvPr>
            <p:ph type="sldNum" sz="quarter" idx="5"/>
          </p:nvPr>
        </p:nvSpPr>
        <p:spPr/>
        <p:txBody>
          <a:bodyPr/>
          <a:lstStyle/>
          <a:p>
            <a:fld id="{909FC4EF-959C-594A-B45B-35B54D3D56E3}" type="slidenum">
              <a:rPr kumimoji="1" lang="zh-CN" altLang="en-US" smtClean="0"/>
              <a:t>17</a:t>
            </a:fld>
            <a:endParaRPr kumimoji="1" lang="zh-CN" altLang="en-US"/>
          </a:p>
        </p:txBody>
      </p:sp>
    </p:spTree>
    <p:extLst>
      <p:ext uri="{BB962C8B-B14F-4D97-AF65-F5344CB8AC3E}">
        <p14:creationId xmlns:p14="http://schemas.microsoft.com/office/powerpoint/2010/main" val="4136834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14A32-A4DD-05D9-4EB7-6EC770BA0F2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A20B79D-8797-9E33-4C37-47BB0941392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C1D6EED-046B-801B-91C5-B8FF562B4DEF}"/>
              </a:ext>
            </a:extLst>
          </p:cNvPr>
          <p:cNvSpPr>
            <a:spLocks noGrp="1"/>
          </p:cNvSpPr>
          <p:nvPr>
            <p:ph type="body" idx="1"/>
          </p:nvPr>
        </p:nvSpPr>
        <p:spPr/>
        <p:txBody>
          <a:bodyPr/>
          <a:lstStyle/>
          <a:p>
            <a:r>
              <a:rPr lang="en-US" altLang="zh-CN" dirty="0"/>
              <a:t>To better understand the contribution of each component in our method, we conduct an ablation study.</a:t>
            </a:r>
          </a:p>
          <a:p>
            <a:r>
              <a:rPr lang="en-US" altLang="zh-CN" dirty="0"/>
              <a:t>On the left, we test different sampling densities of the source curve. As you can see, denser sampling leads to more accurate results. With only 50 sampling points, the offset curve shows visible segmentation artifacts. As we increase the sampling density to 200 and beyond, the results become visually satisfactory.</a:t>
            </a:r>
          </a:p>
          <a:p>
            <a:r>
              <a:rPr lang="en-US" altLang="zh-CN" dirty="0"/>
              <a:t>On the right, we vary the resolution of the intrinsic triangulation. While higher triangle density generally improves accuracy, the key observation is that our method preserves geometric features consistently across all resolution levels. Even with a coarse triangulation, the structural characteristics are maintained.</a:t>
            </a:r>
          </a:p>
          <a:p>
            <a:r>
              <a:rPr lang="en-US" altLang="zh-CN"/>
              <a:t>This confirms that both components play critical roles: adequate curve sampling ensures smooth offsets, while our Voronoi-based approach guarantees feature preservation regardless of mesh resolution.</a:t>
            </a:r>
            <a:endParaRPr kumimoji="1" lang="zh-CN" altLang="en-US" dirty="0"/>
          </a:p>
        </p:txBody>
      </p:sp>
      <p:sp>
        <p:nvSpPr>
          <p:cNvPr id="4" name="灯片编号占位符 3">
            <a:extLst>
              <a:ext uri="{FF2B5EF4-FFF2-40B4-BE49-F238E27FC236}">
                <a16:creationId xmlns:a16="http://schemas.microsoft.com/office/drawing/2014/main" id="{F55C9CE9-4515-D07A-6918-11AE074AF4B2}"/>
              </a:ext>
            </a:extLst>
          </p:cNvPr>
          <p:cNvSpPr>
            <a:spLocks noGrp="1"/>
          </p:cNvSpPr>
          <p:nvPr>
            <p:ph type="sldNum" sz="quarter" idx="5"/>
          </p:nvPr>
        </p:nvSpPr>
        <p:spPr/>
        <p:txBody>
          <a:bodyPr/>
          <a:lstStyle/>
          <a:p>
            <a:fld id="{909FC4EF-959C-594A-B45B-35B54D3D56E3}" type="slidenum">
              <a:rPr kumimoji="1" lang="zh-CN" altLang="en-US" smtClean="0"/>
              <a:t>18</a:t>
            </a:fld>
            <a:endParaRPr kumimoji="1" lang="zh-CN" altLang="en-US"/>
          </a:p>
        </p:txBody>
      </p:sp>
    </p:spTree>
    <p:extLst>
      <p:ext uri="{BB962C8B-B14F-4D97-AF65-F5344CB8AC3E}">
        <p14:creationId xmlns:p14="http://schemas.microsoft.com/office/powerpoint/2010/main" val="3642508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05F14-1AD4-EBEC-C972-7CCBE98CAF2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AF5B73D-ACB9-4A5C-777E-CE72B38B6A1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DF2881F-FF0E-D3AA-129D-9DC437CC3F3C}"/>
              </a:ext>
            </a:extLst>
          </p:cNvPr>
          <p:cNvSpPr>
            <a:spLocks noGrp="1"/>
          </p:cNvSpPr>
          <p:nvPr>
            <p:ph type="body" idx="1"/>
          </p:nvPr>
        </p:nvSpPr>
        <p:spPr/>
        <p:txBody>
          <a:bodyPr/>
          <a:lstStyle/>
          <a:p>
            <a:r>
              <a:rPr lang="en-US" altLang="zh-CN" dirty="0"/>
              <a:t>Our method also enables </a:t>
            </a:r>
            <a:r>
              <a:rPr lang="en-US" altLang="zh-CN" b="1" dirty="0"/>
              <a:t>morphological operations</a:t>
            </a:r>
            <a:r>
              <a:rPr lang="en-US" altLang="zh-CN" dirty="0"/>
              <a:t> on parametric </a:t>
            </a:r>
            <a:r>
              <a:rPr lang="en-US" altLang="zh-CN" dirty="0" err="1"/>
              <a:t>surfaces,which</a:t>
            </a:r>
            <a:r>
              <a:rPr lang="en-US" altLang="zh-CN" dirty="0"/>
              <a:t> are widely used in image processing.</a:t>
            </a:r>
          </a:p>
          <a:p>
            <a:r>
              <a:rPr lang="en-US" altLang="zh-CN" dirty="0"/>
              <a:t>Here we demonstrate two basic operators: </a:t>
            </a:r>
            <a:r>
              <a:rPr lang="en-US" altLang="zh-CN" b="1" dirty="0"/>
              <a:t>closing</a:t>
            </a:r>
            <a:r>
              <a:rPr lang="en-US" altLang="zh-CN" dirty="0"/>
              <a:t> and </a:t>
            </a:r>
            <a:r>
              <a:rPr lang="en-US" altLang="zh-CN" b="1" dirty="0"/>
              <a:t>opening</a:t>
            </a:r>
            <a:r>
              <a:rPr lang="en-US" altLang="zh-CN" dirty="0"/>
              <a:t>.</a:t>
            </a:r>
          </a:p>
          <a:p>
            <a:r>
              <a:rPr lang="en-US" altLang="zh-CN" b="1" dirty="0"/>
              <a:t>Closing</a:t>
            </a:r>
            <a:r>
              <a:rPr lang="en-US" altLang="zh-CN" dirty="0"/>
              <a:t>, shown in blue, performs </a:t>
            </a:r>
            <a:r>
              <a:rPr lang="en-US" altLang="zh-CN" b="1" dirty="0"/>
              <a:t>dilation followed by </a:t>
            </a:r>
            <a:r>
              <a:rPr lang="en-US" altLang="zh-CN" b="1" dirty="0" err="1"/>
              <a:t>erosion</a:t>
            </a:r>
            <a:r>
              <a:rPr lang="en-US" altLang="zh-CN" dirty="0" err="1"/>
              <a:t>.It</a:t>
            </a:r>
            <a:r>
              <a:rPr lang="en-US" altLang="zh-CN" dirty="0"/>
              <a:t> fills small gaps or holes while preserving the overall curve structure.</a:t>
            </a:r>
          </a:p>
          <a:p>
            <a:r>
              <a:rPr lang="en-US" altLang="zh-CN" b="1" dirty="0"/>
              <a:t>Opening</a:t>
            </a:r>
            <a:r>
              <a:rPr lang="en-US" altLang="zh-CN" dirty="0"/>
              <a:t>, shown in green, does the opposite — </a:t>
            </a:r>
            <a:r>
              <a:rPr lang="en-US" altLang="zh-CN" b="1" dirty="0"/>
              <a:t>erosion followed by dilation</a:t>
            </a:r>
            <a:r>
              <a:rPr lang="en-US" altLang="zh-CN" dirty="0"/>
              <a:t> — removing small protrusions and producing a smoother curve.</a:t>
            </a:r>
          </a:p>
          <a:p>
            <a:r>
              <a:rPr lang="en-US" altLang="zh-CN" dirty="0"/>
              <a:t>These operations are useful for </a:t>
            </a:r>
            <a:r>
              <a:rPr lang="en-US" altLang="zh-CN" b="1" dirty="0"/>
              <a:t>smoothing, noise removal, and feature simplification</a:t>
            </a:r>
            <a:r>
              <a:rPr lang="en-US" altLang="zh-CN" dirty="0"/>
              <a:t> in CAD workflows.</a:t>
            </a:r>
            <a:br>
              <a:rPr lang="en-US" altLang="zh-CN" dirty="0"/>
            </a:br>
            <a:r>
              <a:rPr lang="en-US" altLang="zh-CN" dirty="0"/>
              <a:t>And since our framework supports both </a:t>
            </a:r>
            <a:r>
              <a:rPr lang="en-US" altLang="zh-CN" b="1" dirty="0"/>
              <a:t>inward and outward</a:t>
            </a:r>
            <a:r>
              <a:rPr lang="en-US" altLang="zh-CN" dirty="0"/>
              <a:t> offsets </a:t>
            </a:r>
            <a:r>
              <a:rPr lang="en-US" altLang="zh-CN" dirty="0" err="1"/>
              <a:t>consistently,these</a:t>
            </a:r>
            <a:r>
              <a:rPr lang="en-US" altLang="zh-CN" dirty="0"/>
              <a:t> morphological operations are natural and easy to implement.</a:t>
            </a:r>
          </a:p>
          <a:p>
            <a:endParaRPr kumimoji="1" lang="zh-CN" altLang="en-US" dirty="0"/>
          </a:p>
        </p:txBody>
      </p:sp>
      <p:sp>
        <p:nvSpPr>
          <p:cNvPr id="4" name="灯片编号占位符 3">
            <a:extLst>
              <a:ext uri="{FF2B5EF4-FFF2-40B4-BE49-F238E27FC236}">
                <a16:creationId xmlns:a16="http://schemas.microsoft.com/office/drawing/2014/main" id="{26BAF835-91BF-16F2-C133-A0649265C118}"/>
              </a:ext>
            </a:extLst>
          </p:cNvPr>
          <p:cNvSpPr>
            <a:spLocks noGrp="1"/>
          </p:cNvSpPr>
          <p:nvPr>
            <p:ph type="sldNum" sz="quarter" idx="5"/>
          </p:nvPr>
        </p:nvSpPr>
        <p:spPr/>
        <p:txBody>
          <a:bodyPr/>
          <a:lstStyle/>
          <a:p>
            <a:fld id="{909FC4EF-959C-594A-B45B-35B54D3D56E3}" type="slidenum">
              <a:rPr kumimoji="1" lang="zh-CN" altLang="en-US" smtClean="0"/>
              <a:t>19</a:t>
            </a:fld>
            <a:endParaRPr kumimoji="1" lang="zh-CN" altLang="en-US"/>
          </a:p>
        </p:txBody>
      </p:sp>
    </p:spTree>
    <p:extLst>
      <p:ext uri="{BB962C8B-B14F-4D97-AF65-F5344CB8AC3E}">
        <p14:creationId xmlns:p14="http://schemas.microsoft.com/office/powerpoint/2010/main" val="1144773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Curve offsetting is </a:t>
            </a:r>
            <a:r>
              <a:rPr lang="en-US" altLang="zh-CN" b="1" dirty="0"/>
              <a:t>a fundamental operation</a:t>
            </a:r>
            <a:r>
              <a:rPr lang="en-US" altLang="zh-CN" dirty="0"/>
              <a:t> in geometric modeling and CAD.</a:t>
            </a:r>
            <a:br>
              <a:rPr lang="en-US" altLang="zh-CN" dirty="0"/>
            </a:br>
            <a:r>
              <a:rPr lang="en-US" altLang="zh-CN" dirty="0"/>
              <a:t>Given a source curve on a parametric surface, our goal is to construct another curve that remains exactly </a:t>
            </a:r>
            <a:r>
              <a:rPr lang="en-US" altLang="zh-CN" i="1" dirty="0"/>
              <a:t>r</a:t>
            </a:r>
            <a:r>
              <a:rPr lang="en-US" altLang="zh-CN" dirty="0"/>
              <a:t> units away from it </a:t>
            </a:r>
            <a:r>
              <a:rPr lang="en-US" altLang="zh-CN" b="1" dirty="0"/>
              <a:t>along the surface</a:t>
            </a:r>
            <a:r>
              <a:rPr lang="en-US" altLang="zh-CN" dirty="0"/>
              <a:t>, rather than in 3D Euclidean space.</a:t>
            </a:r>
          </a:p>
          <a:p>
            <a:r>
              <a:rPr lang="en-US" altLang="zh-CN" dirty="0"/>
              <a:t>In other words, we aim to generate a </a:t>
            </a:r>
            <a:r>
              <a:rPr lang="en-US" altLang="zh-CN" i="1" dirty="0"/>
              <a:t>parallel</a:t>
            </a:r>
            <a:r>
              <a:rPr lang="en-US" altLang="zh-CN" dirty="0"/>
              <a:t> curve that keeps a </a:t>
            </a:r>
            <a:r>
              <a:rPr lang="en-US" altLang="zh-CN" b="1" dirty="0"/>
              <a:t>constant geodesic distance</a:t>
            </a:r>
            <a:r>
              <a:rPr lang="en-US" altLang="zh-CN" dirty="0"/>
              <a:t> from the original curve at every point.</a:t>
            </a:r>
          </a:p>
          <a:p>
            <a:endParaRPr kumimoji="1" lang="zh-CN" altLang="en-US" dirty="0"/>
          </a:p>
        </p:txBody>
      </p:sp>
      <p:sp>
        <p:nvSpPr>
          <p:cNvPr id="4" name="灯片编号占位符 3"/>
          <p:cNvSpPr>
            <a:spLocks noGrp="1"/>
          </p:cNvSpPr>
          <p:nvPr>
            <p:ph type="sldNum" sz="quarter" idx="5"/>
          </p:nvPr>
        </p:nvSpPr>
        <p:spPr/>
        <p:txBody>
          <a:bodyPr/>
          <a:lstStyle/>
          <a:p>
            <a:fld id="{909FC4EF-959C-594A-B45B-35B54D3D56E3}" type="slidenum">
              <a:rPr kumimoji="1" lang="zh-CN" altLang="en-US" smtClean="0"/>
              <a:t>2</a:t>
            </a:fld>
            <a:endParaRPr kumimoji="1" lang="zh-CN" altLang="en-US"/>
          </a:p>
        </p:txBody>
      </p:sp>
    </p:spTree>
    <p:extLst>
      <p:ext uri="{BB962C8B-B14F-4D97-AF65-F5344CB8AC3E}">
        <p14:creationId xmlns:p14="http://schemas.microsoft.com/office/powerpoint/2010/main" val="2207139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t>Despite these promising results, our method has some limitations that we plan to address in future work.</a:t>
            </a:r>
          </a:p>
          <a:p>
            <a:r>
              <a:rPr lang="en" altLang="zh-CN" dirty="0"/>
              <a:t>Currently, our approach is limited to explicit parametric surfaces and requires closed parametric domains. Additionally, the performance depends on the quality of the initial triangulation in the parameter space.</a:t>
            </a:r>
          </a:p>
          <a:p>
            <a:r>
              <a:rPr lang="en" altLang="zh-CN" dirty="0"/>
              <a:t>Looking ahead, we have identified three key directions for improvement. First, we plan to extend our method to handle surfaces with boundaries, which would significantly broaden its applicability. Second, we aim to implement adaptive triangulation that can automatically refine high-curvature regions while maintaining efficiency in smoother areas. Finally, we're exploring GPU acceleration to achieve real-time performance for interactive applications.</a:t>
            </a:r>
          </a:p>
          <a:p>
            <a:r>
              <a:rPr lang="en" altLang="zh-CN" dirty="0"/>
              <a:t>These enhancements would make our method even more practical for industrial CAD and manufacturing workflows.</a:t>
            </a:r>
          </a:p>
          <a:p>
            <a:endParaRPr kumimoji="1" lang="zh-CN" altLang="en-US" dirty="0"/>
          </a:p>
        </p:txBody>
      </p:sp>
      <p:sp>
        <p:nvSpPr>
          <p:cNvPr id="4" name="灯片编号占位符 3"/>
          <p:cNvSpPr>
            <a:spLocks noGrp="1"/>
          </p:cNvSpPr>
          <p:nvPr>
            <p:ph type="sldNum" sz="quarter" idx="5"/>
          </p:nvPr>
        </p:nvSpPr>
        <p:spPr/>
        <p:txBody>
          <a:bodyPr/>
          <a:lstStyle/>
          <a:p>
            <a:fld id="{909FC4EF-959C-594A-B45B-35B54D3D56E3}" type="slidenum">
              <a:rPr kumimoji="1" lang="zh-CN" altLang="en-US" smtClean="0"/>
              <a:t>20</a:t>
            </a:fld>
            <a:endParaRPr kumimoji="1" lang="zh-CN" altLang="en-US"/>
          </a:p>
        </p:txBody>
      </p:sp>
    </p:spTree>
    <p:extLst>
      <p:ext uri="{BB962C8B-B14F-4D97-AF65-F5344CB8AC3E}">
        <p14:creationId xmlns:p14="http://schemas.microsoft.com/office/powerpoint/2010/main" val="3014041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E366F-980D-2211-D32A-72311CD6F4A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183539B-7CB1-384B-86E3-6A642805FB7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39CA61E-73D2-F5D2-F6C7-6A866A237250}"/>
              </a:ext>
            </a:extLst>
          </p:cNvPr>
          <p:cNvSpPr>
            <a:spLocks noGrp="1"/>
          </p:cNvSpPr>
          <p:nvPr>
            <p:ph type="body" idx="1"/>
          </p:nvPr>
        </p:nvSpPr>
        <p:spPr/>
        <p:txBody>
          <a:bodyPr/>
          <a:lstStyle/>
          <a:p>
            <a:r>
              <a:rPr lang="en" altLang="zh-CN" dirty="0"/>
              <a:t>To conclude, we presented a novel intrinsic approach for computing offset curves on parametric surfaces.</a:t>
            </a:r>
          </a:p>
          <a:p>
            <a:r>
              <a:rPr lang="en" altLang="zh-CN" dirty="0"/>
              <a:t>Our method consists of three key components. First, we construct an intrinsic triangulation in the parameter space equipped with the surface-induced metric. Second, we compute the Voronoi decomposition of the discretized curve segments. Third, we extract offset curves locally within each Voronoi cell, which naturally handles self-intersections without special treatment.</a:t>
            </a:r>
          </a:p>
          <a:p>
            <a:r>
              <a:rPr lang="en" altLang="zh-CN" dirty="0"/>
              <a:t>Compared to existing methods, our approach achieves three significant advantages: higher accuracy with over ten times improvement in error metrics, faster computational speed with 1.5 to 2 times speedup, and better feature preservation including proper cusp generation.</a:t>
            </a:r>
          </a:p>
          <a:p>
            <a:r>
              <a:rPr lang="en" altLang="zh-CN" dirty="0"/>
              <a:t>This work demonstrates that by exploiting the intrinsic geometry of parametric surfaces, we can achieve both efficiency and precision for offset curve computation, making it practical for real-world CAD and manufacturing applications.</a:t>
            </a:r>
          </a:p>
          <a:p>
            <a:r>
              <a:rPr lang="en" altLang="zh-CN" dirty="0"/>
              <a:t>Thank you for your attention.</a:t>
            </a:r>
          </a:p>
          <a:p>
            <a:endParaRPr kumimoji="1" lang="zh-CN" altLang="en-US" dirty="0"/>
          </a:p>
        </p:txBody>
      </p:sp>
      <p:sp>
        <p:nvSpPr>
          <p:cNvPr id="4" name="灯片编号占位符 3">
            <a:extLst>
              <a:ext uri="{FF2B5EF4-FFF2-40B4-BE49-F238E27FC236}">
                <a16:creationId xmlns:a16="http://schemas.microsoft.com/office/drawing/2014/main" id="{E74AA509-87DF-28EE-766D-514B9C8EAC6C}"/>
              </a:ext>
            </a:extLst>
          </p:cNvPr>
          <p:cNvSpPr>
            <a:spLocks noGrp="1"/>
          </p:cNvSpPr>
          <p:nvPr>
            <p:ph type="sldNum" sz="quarter" idx="5"/>
          </p:nvPr>
        </p:nvSpPr>
        <p:spPr/>
        <p:txBody>
          <a:bodyPr/>
          <a:lstStyle/>
          <a:p>
            <a:fld id="{909FC4EF-959C-594A-B45B-35B54D3D56E3}" type="slidenum">
              <a:rPr kumimoji="1" lang="zh-CN" altLang="en-US" smtClean="0"/>
              <a:t>21</a:t>
            </a:fld>
            <a:endParaRPr kumimoji="1" lang="zh-CN" altLang="en-US"/>
          </a:p>
        </p:txBody>
      </p:sp>
    </p:spTree>
    <p:extLst>
      <p:ext uri="{BB962C8B-B14F-4D97-AF65-F5344CB8AC3E}">
        <p14:creationId xmlns:p14="http://schemas.microsoft.com/office/powerpoint/2010/main" val="101082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09FC4EF-959C-594A-B45B-35B54D3D56E3}" type="slidenum">
              <a:rPr kumimoji="1" lang="zh-CN" altLang="en-US" smtClean="0"/>
              <a:t>22</a:t>
            </a:fld>
            <a:endParaRPr kumimoji="1" lang="zh-CN" altLang="en-US"/>
          </a:p>
        </p:txBody>
      </p:sp>
    </p:spTree>
    <p:extLst>
      <p:ext uri="{BB962C8B-B14F-4D97-AF65-F5344CB8AC3E}">
        <p14:creationId xmlns:p14="http://schemas.microsoft.com/office/powerpoint/2010/main" val="29732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Why does curve offsetting matter?</a:t>
            </a:r>
            <a:br>
              <a:rPr lang="en-US" altLang="zh-CN" dirty="0"/>
            </a:br>
            <a:r>
              <a:rPr lang="en-US" altLang="zh-CN" dirty="0"/>
              <a:t>Offset curves are essential in many CAD/CAM applications.</a:t>
            </a:r>
          </a:p>
          <a:p>
            <a:r>
              <a:rPr lang="en-US" altLang="zh-CN" dirty="0"/>
              <a:t>First, in </a:t>
            </a:r>
            <a:r>
              <a:rPr lang="en-US" altLang="zh-CN" b="1" dirty="0"/>
              <a:t>multi-axis CNC machining</a:t>
            </a:r>
            <a:r>
              <a:rPr lang="en-US" altLang="zh-CN" dirty="0"/>
              <a:t>, we use offset curves to generate precise parallel toolpaths, ensuring uniform material removal on complex surfaces.</a:t>
            </a:r>
          </a:p>
          <a:p>
            <a:r>
              <a:rPr lang="en-US" altLang="zh-CN" dirty="0"/>
              <a:t>Second, in </a:t>
            </a:r>
            <a:r>
              <a:rPr lang="en-US" altLang="zh-CN" b="1" dirty="0"/>
              <a:t>surface design and blending</a:t>
            </a:r>
            <a:r>
              <a:rPr lang="en-US" altLang="zh-CN" dirty="0"/>
              <a:t>, offset curves help maintain smooth transitions between adjacent surface patches, which is critical for shapes like automotive body panels.</a:t>
            </a:r>
          </a:p>
          <a:p>
            <a:r>
              <a:rPr lang="en-US" altLang="zh-CN" dirty="0"/>
              <a:t>Third, for </a:t>
            </a:r>
            <a:r>
              <a:rPr lang="en-US" altLang="zh-CN" b="1" dirty="0"/>
              <a:t>coverage planning</a:t>
            </a:r>
            <a:r>
              <a:rPr lang="en-US" altLang="zh-CN" dirty="0"/>
              <a:t> in robotic coating or inspection, offset paths ensure complete surface coverage — without gaps or excessive overlaps.</a:t>
            </a:r>
          </a:p>
          <a:p>
            <a:r>
              <a:rPr lang="en-US" altLang="zh-CN" dirty="0"/>
              <a:t>So, offset curves are not just geometric constructs — they are key enablers in real industrial workflows.</a:t>
            </a:r>
          </a:p>
          <a:p>
            <a:endParaRPr kumimoji="1" lang="zh-CN" altLang="en-US" dirty="0"/>
          </a:p>
        </p:txBody>
      </p:sp>
      <p:sp>
        <p:nvSpPr>
          <p:cNvPr id="4" name="灯片编号占位符 3"/>
          <p:cNvSpPr>
            <a:spLocks noGrp="1"/>
          </p:cNvSpPr>
          <p:nvPr>
            <p:ph type="sldNum" sz="quarter" idx="5"/>
          </p:nvPr>
        </p:nvSpPr>
        <p:spPr/>
        <p:txBody>
          <a:bodyPr/>
          <a:lstStyle/>
          <a:p>
            <a:fld id="{909FC4EF-959C-594A-B45B-35B54D3D56E3}" type="slidenum">
              <a:rPr kumimoji="1" lang="zh-CN" altLang="en-US" smtClean="0"/>
              <a:t>3</a:t>
            </a:fld>
            <a:endParaRPr kumimoji="1" lang="zh-CN" altLang="en-US"/>
          </a:p>
        </p:txBody>
      </p:sp>
    </p:spTree>
    <p:extLst>
      <p:ext uri="{BB962C8B-B14F-4D97-AF65-F5344CB8AC3E}">
        <p14:creationId xmlns:p14="http://schemas.microsoft.com/office/powerpoint/2010/main" val="1789546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Existing approaches to surface curve offsetting fall into three categories.</a:t>
            </a:r>
          </a:p>
          <a:p>
            <a:r>
              <a:rPr lang="en-US" altLang="zh-CN" b="1" dirty="0"/>
              <a:t>Analytical methods </a:t>
            </a:r>
            <a:r>
              <a:rPr lang="en-US" altLang="zh-CN" dirty="0"/>
              <a:t>aim to solve geodesic equations </a:t>
            </a:r>
            <a:r>
              <a:rPr lang="en-US" altLang="zh-CN" dirty="0" err="1"/>
              <a:t>directly.They</a:t>
            </a:r>
            <a:r>
              <a:rPr lang="en-US" altLang="zh-CN" dirty="0"/>
              <a:t> are theoretically elegant and can be very accurate.</a:t>
            </a:r>
          </a:p>
          <a:p>
            <a:r>
              <a:rPr lang="en-US" altLang="zh-CN" b="1" dirty="0"/>
              <a:t>Numerical methods </a:t>
            </a:r>
            <a:r>
              <a:rPr lang="en-US" altLang="zh-CN" dirty="0"/>
              <a:t>use integration schemes such as Runge–</a:t>
            </a:r>
            <a:r>
              <a:rPr lang="en-US" altLang="zh-CN" dirty="0" err="1"/>
              <a:t>Kutta</a:t>
            </a:r>
            <a:r>
              <a:rPr lang="en-US" altLang="zh-CN" dirty="0"/>
              <a:t> to approximate geodesic </a:t>
            </a:r>
            <a:r>
              <a:rPr lang="en-US" altLang="zh-CN" dirty="0" err="1"/>
              <a:t>distance.They</a:t>
            </a:r>
            <a:r>
              <a:rPr lang="en-US" altLang="zh-CN" dirty="0"/>
              <a:t> are more general.</a:t>
            </a:r>
          </a:p>
          <a:p>
            <a:r>
              <a:rPr lang="en-US" altLang="zh-CN" dirty="0"/>
              <a:t>And </a:t>
            </a:r>
            <a:r>
              <a:rPr lang="en-US" altLang="zh-CN" b="1" dirty="0"/>
              <a:t>discrete methods </a:t>
            </a:r>
            <a:r>
              <a:rPr lang="en-US" altLang="zh-CN" dirty="0"/>
              <a:t>convert the parametric surface into a mesh and then apply polygonal offsetting techniques.</a:t>
            </a:r>
          </a:p>
          <a:p>
            <a:r>
              <a:rPr lang="en-US" altLang="zh-CN" dirty="0"/>
              <a:t>These approaches are </a:t>
            </a:r>
            <a:r>
              <a:rPr lang="en-US" altLang="zh-CN" dirty="0" err="1"/>
              <a:t>fast,</a:t>
            </a:r>
            <a:r>
              <a:rPr lang="en-US" altLang="zh-CN" b="1" dirty="0" err="1"/>
              <a:t>but</a:t>
            </a:r>
            <a:r>
              <a:rPr lang="en-US" altLang="zh-CN" dirty="0"/>
              <a:t> they lose parametric precision and may introduce artifacts during discretization.</a:t>
            </a:r>
          </a:p>
        </p:txBody>
      </p:sp>
      <p:sp>
        <p:nvSpPr>
          <p:cNvPr id="4" name="灯片编号占位符 3"/>
          <p:cNvSpPr>
            <a:spLocks noGrp="1"/>
          </p:cNvSpPr>
          <p:nvPr>
            <p:ph type="sldNum" sz="quarter" idx="5"/>
          </p:nvPr>
        </p:nvSpPr>
        <p:spPr/>
        <p:txBody>
          <a:bodyPr/>
          <a:lstStyle/>
          <a:p>
            <a:fld id="{909FC4EF-959C-594A-B45B-35B54D3D56E3}" type="slidenum">
              <a:rPr kumimoji="1" lang="zh-CN" altLang="en-US" smtClean="0"/>
              <a:t>4</a:t>
            </a:fld>
            <a:endParaRPr kumimoji="1" lang="zh-CN" altLang="en-US"/>
          </a:p>
        </p:txBody>
      </p:sp>
    </p:spTree>
    <p:extLst>
      <p:ext uri="{BB962C8B-B14F-4D97-AF65-F5344CB8AC3E}">
        <p14:creationId xmlns:p14="http://schemas.microsoft.com/office/powerpoint/2010/main" val="482344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Despite many efforts, existing approaches still have serious limitations.</a:t>
            </a:r>
          </a:p>
          <a:p>
            <a:r>
              <a:rPr lang="en-US" altLang="zh-CN" dirty="0"/>
              <a:t>For </a:t>
            </a:r>
            <a:r>
              <a:rPr lang="en-US" altLang="zh-CN" b="1" dirty="0"/>
              <a:t>analytical methods</a:t>
            </a:r>
            <a:r>
              <a:rPr lang="en-US" altLang="zh-CN" dirty="0"/>
              <a:t>, closed-form solutions rarely exist for general parametric </a:t>
            </a:r>
            <a:r>
              <a:rPr lang="en-US" altLang="zh-CN" dirty="0" err="1"/>
              <a:t>surfaces.They</a:t>
            </a:r>
            <a:r>
              <a:rPr lang="en-US" altLang="zh-CN" dirty="0"/>
              <a:t> often become computationally impractical.</a:t>
            </a:r>
          </a:p>
          <a:p>
            <a:r>
              <a:rPr lang="en-US" altLang="zh-CN" dirty="0"/>
              <a:t>For </a:t>
            </a:r>
            <a:r>
              <a:rPr lang="en-US" altLang="zh-CN" b="1" dirty="0"/>
              <a:t>numerical methods</a:t>
            </a:r>
            <a:r>
              <a:rPr lang="en-US" altLang="zh-CN" dirty="0"/>
              <a:t>, each geodesic distance query requires iterative computation on the </a:t>
            </a:r>
            <a:r>
              <a:rPr lang="en-US" altLang="zh-CN" dirty="0" err="1"/>
              <a:t>surface,and</a:t>
            </a:r>
            <a:r>
              <a:rPr lang="en-US" altLang="zh-CN" dirty="0"/>
              <a:t> even small numerical errors can accumulate into noticeable </a:t>
            </a:r>
            <a:r>
              <a:rPr lang="en-US" altLang="zh-CN" dirty="0" err="1"/>
              <a:t>inaccuracies.Handling</a:t>
            </a:r>
            <a:r>
              <a:rPr lang="en-US" altLang="zh-CN" dirty="0"/>
              <a:t> self-intersections also remains unstable.</a:t>
            </a:r>
          </a:p>
          <a:p>
            <a:r>
              <a:rPr lang="en-US" altLang="zh-CN" dirty="0"/>
              <a:t>For </a:t>
            </a:r>
            <a:r>
              <a:rPr lang="en-US" altLang="zh-CN" b="1" dirty="0"/>
              <a:t>discrete methods</a:t>
            </a:r>
            <a:r>
              <a:rPr lang="en-US" altLang="zh-CN" dirty="0"/>
              <a:t>, converting the parametric surface into a mesh inevitably introduces approximation errors and may lose important geometric features.</a:t>
            </a:r>
          </a:p>
          <a:p>
            <a:r>
              <a:rPr lang="en-US" altLang="zh-CN" dirty="0"/>
              <a:t>Therefore, a critical gap remains:</a:t>
            </a:r>
            <a:br>
              <a:rPr lang="en-US" altLang="zh-CN" dirty="0"/>
            </a:br>
            <a:r>
              <a:rPr lang="en-US" altLang="zh-CN" b="1" dirty="0"/>
              <a:t>there is still no method that achieves both high accuracy and high efficiency, while preserving the exact parametric representation of the surface.</a:t>
            </a:r>
            <a:endParaRPr lang="en-US" altLang="zh-CN" dirty="0"/>
          </a:p>
          <a:p>
            <a:endParaRPr kumimoji="1" lang="zh-CN" altLang="en-US" dirty="0"/>
          </a:p>
        </p:txBody>
      </p:sp>
      <p:sp>
        <p:nvSpPr>
          <p:cNvPr id="4" name="灯片编号占位符 3"/>
          <p:cNvSpPr>
            <a:spLocks noGrp="1"/>
          </p:cNvSpPr>
          <p:nvPr>
            <p:ph type="sldNum" sz="quarter" idx="5"/>
          </p:nvPr>
        </p:nvSpPr>
        <p:spPr/>
        <p:txBody>
          <a:bodyPr/>
          <a:lstStyle/>
          <a:p>
            <a:fld id="{909FC4EF-959C-594A-B45B-35B54D3D56E3}" type="slidenum">
              <a:rPr kumimoji="1" lang="zh-CN" altLang="en-US" smtClean="0"/>
              <a:t>5</a:t>
            </a:fld>
            <a:endParaRPr kumimoji="1" lang="zh-CN" altLang="en-US"/>
          </a:p>
        </p:txBody>
      </p:sp>
    </p:spTree>
    <p:extLst>
      <p:ext uri="{BB962C8B-B14F-4D97-AF65-F5344CB8AC3E}">
        <p14:creationId xmlns:p14="http://schemas.microsoft.com/office/powerpoint/2010/main" val="1411637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A77AC-916B-B1F8-7C87-E3A237510AA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EEC94DF-FEDF-970C-FC6D-2D0A80F76C2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A0351D7-09D3-7418-8C02-6AC7790C1E8E}"/>
              </a:ext>
            </a:extLst>
          </p:cNvPr>
          <p:cNvSpPr>
            <a:spLocks noGrp="1"/>
          </p:cNvSpPr>
          <p:nvPr>
            <p:ph type="body" idx="1"/>
          </p:nvPr>
        </p:nvSpPr>
        <p:spPr/>
        <p:txBody>
          <a:bodyPr/>
          <a:lstStyle/>
          <a:p>
            <a:r>
              <a:rPr lang="en-US" altLang="zh-CN" dirty="0"/>
              <a:t>Before designing a better method, we must understand the key challenges.</a:t>
            </a:r>
          </a:p>
          <a:p>
            <a:r>
              <a:rPr lang="en-US" altLang="zh-CN" b="1" dirty="0"/>
              <a:t>Challenge 1: Geodesic computation.</a:t>
            </a:r>
            <a:br>
              <a:rPr lang="en-US" altLang="zh-CN" dirty="0"/>
            </a:br>
            <a:r>
              <a:rPr lang="en-US" altLang="zh-CN" dirty="0"/>
              <a:t>Computing geodesic distances on general parametric surfaces requires iterative integration along the surface.</a:t>
            </a:r>
            <a:br>
              <a:rPr lang="en-US" altLang="zh-CN" dirty="0"/>
            </a:br>
            <a:r>
              <a:rPr lang="en-US" altLang="zh-CN" dirty="0"/>
              <a:t>There are no closed-form solutions, and each query is computationally expensive.</a:t>
            </a:r>
            <a:br>
              <a:rPr lang="en-US" altLang="zh-CN" dirty="0"/>
            </a:br>
            <a:r>
              <a:rPr lang="en-US" altLang="zh-CN" dirty="0"/>
              <a:t>This leads to an inevitable trade-off between accuracy and efficiency.</a:t>
            </a:r>
          </a:p>
          <a:p>
            <a:r>
              <a:rPr lang="en-US" altLang="zh-CN" b="1" dirty="0"/>
              <a:t>Challenge 2: Self-intersection handling.</a:t>
            </a:r>
            <a:br>
              <a:rPr lang="en-US" altLang="zh-CN" dirty="0"/>
            </a:br>
            <a:r>
              <a:rPr lang="en-US" altLang="zh-CN" dirty="0"/>
              <a:t>As the offset distance increases, the topology of the offset curve becomes highly unpredictable.</a:t>
            </a:r>
            <a:br>
              <a:rPr lang="en-US" altLang="zh-CN" dirty="0"/>
            </a:br>
            <a:r>
              <a:rPr lang="en-US" altLang="zh-CN" dirty="0"/>
              <a:t>Small perturbations in the input may cause cusps or self-intersections, and resolving them often requires costly Boolean operations in 3D space.</a:t>
            </a:r>
          </a:p>
          <a:p>
            <a:r>
              <a:rPr lang="en-US" altLang="zh-CN" dirty="0"/>
              <a:t>These two challenges fundamentally limit the robustness and scalability of existing offsetting techniques.</a:t>
            </a:r>
          </a:p>
          <a:p>
            <a:endParaRPr lang="en-US" altLang="zh-CN" dirty="0"/>
          </a:p>
          <a:p>
            <a:r>
              <a:rPr lang="en-US" altLang="zh-CN" dirty="0"/>
              <a:t>So the difficulties come from two </a:t>
            </a:r>
            <a:r>
              <a:rPr lang="en-US" altLang="zh-CN" dirty="0" err="1"/>
              <a:t>fronts:expensive</a:t>
            </a:r>
            <a:r>
              <a:rPr lang="en-US" altLang="zh-CN" dirty="0"/>
              <a:t> geometry and unpredictable </a:t>
            </a:r>
            <a:r>
              <a:rPr lang="en-US" altLang="zh-CN" dirty="0" err="1"/>
              <a:t>topology.And</a:t>
            </a:r>
            <a:r>
              <a:rPr lang="en-US" altLang="zh-CN" dirty="0"/>
              <a:t> both are tough.</a:t>
            </a:r>
          </a:p>
        </p:txBody>
      </p:sp>
      <p:sp>
        <p:nvSpPr>
          <p:cNvPr id="4" name="灯片编号占位符 3">
            <a:extLst>
              <a:ext uri="{FF2B5EF4-FFF2-40B4-BE49-F238E27FC236}">
                <a16:creationId xmlns:a16="http://schemas.microsoft.com/office/drawing/2014/main" id="{BAADF4D8-9691-9F6D-5DCB-284C0BF18077}"/>
              </a:ext>
            </a:extLst>
          </p:cNvPr>
          <p:cNvSpPr>
            <a:spLocks noGrp="1"/>
          </p:cNvSpPr>
          <p:nvPr>
            <p:ph type="sldNum" sz="quarter" idx="5"/>
          </p:nvPr>
        </p:nvSpPr>
        <p:spPr/>
        <p:txBody>
          <a:bodyPr/>
          <a:lstStyle/>
          <a:p>
            <a:fld id="{909FC4EF-959C-594A-B45B-35B54D3D56E3}" type="slidenum">
              <a:rPr kumimoji="1" lang="zh-CN" altLang="en-US" smtClean="0"/>
              <a:t>6</a:t>
            </a:fld>
            <a:endParaRPr kumimoji="1" lang="zh-CN" altLang="en-US"/>
          </a:p>
        </p:txBody>
      </p:sp>
    </p:spTree>
    <p:extLst>
      <p:ext uri="{BB962C8B-B14F-4D97-AF65-F5344CB8AC3E}">
        <p14:creationId xmlns:p14="http://schemas.microsoft.com/office/powerpoint/2010/main" val="4115101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 key observation is that </a:t>
            </a:r>
            <a:r>
              <a:rPr lang="en-US" altLang="zh-CN" b="1" dirty="0"/>
              <a:t>geodesics are intrinsic</a:t>
            </a:r>
            <a:r>
              <a:rPr lang="en-US" altLang="zh-CN" dirty="0"/>
              <a:t>.</a:t>
            </a:r>
            <a:br>
              <a:rPr lang="en-US" altLang="zh-CN" dirty="0"/>
            </a:br>
            <a:r>
              <a:rPr lang="en-US" altLang="zh-CN" dirty="0"/>
              <a:t>They depend only on the surface’s internal </a:t>
            </a:r>
            <a:r>
              <a:rPr lang="en-US" altLang="zh-CN" dirty="0" err="1"/>
              <a:t>metric,</a:t>
            </a:r>
            <a:r>
              <a:rPr lang="en-US" altLang="zh-CN" b="1" dirty="0" err="1"/>
              <a:t>not</a:t>
            </a:r>
            <a:r>
              <a:rPr lang="en-US" altLang="zh-CN" dirty="0"/>
              <a:t> on how the surface is embedded in 3D space.</a:t>
            </a:r>
          </a:p>
          <a:p>
            <a:r>
              <a:rPr lang="en-US" altLang="zh-CN" dirty="0"/>
              <a:t>This means that instead of performing expensive geometric operations in 3D,we can work </a:t>
            </a:r>
            <a:r>
              <a:rPr lang="en-US" altLang="zh-CN" b="1" dirty="0"/>
              <a:t>directly in the 2D parameter </a:t>
            </a:r>
            <a:r>
              <a:rPr lang="en-US" altLang="zh-CN" b="1" dirty="0" err="1"/>
              <a:t>domain</a:t>
            </a:r>
            <a:r>
              <a:rPr lang="en-US" altLang="zh-CN" dirty="0" err="1"/>
              <a:t>,while</a:t>
            </a:r>
            <a:r>
              <a:rPr lang="en-US" altLang="zh-CN" dirty="0"/>
              <a:t> still preserving the true geodesic distances on the original surface.</a:t>
            </a:r>
          </a:p>
          <a:p>
            <a:r>
              <a:rPr lang="en-US" altLang="zh-CN" dirty="0"/>
              <a:t>By shifting the computation into the intrinsic </a:t>
            </a:r>
            <a:r>
              <a:rPr lang="en-US" altLang="zh-CN" dirty="0" err="1"/>
              <a:t>space,we</a:t>
            </a:r>
            <a:r>
              <a:rPr lang="en-US" altLang="zh-CN" dirty="0"/>
              <a:t> avoid the complexity of 3D geometry and retain the full precision of the parametric representation.</a:t>
            </a:r>
          </a:p>
          <a:p>
            <a:r>
              <a:rPr lang="en-US" altLang="zh-CN" dirty="0"/>
              <a:t>This intrinsic formulation becomes the foundation of our approach.</a:t>
            </a:r>
          </a:p>
          <a:p>
            <a:r>
              <a:rPr lang="en-US" altLang="zh-CN" dirty="0"/>
              <a:t>Based on this intrinsic formulation, the next question </a:t>
            </a:r>
            <a:r>
              <a:rPr lang="en-US" altLang="zh-CN" dirty="0" err="1"/>
              <a:t>is:how</a:t>
            </a:r>
            <a:r>
              <a:rPr lang="en-US" altLang="zh-CN" dirty="0"/>
              <a:t> do we maintain geometric features and avoid self-intersections during offsetting?</a:t>
            </a:r>
          </a:p>
          <a:p>
            <a:endParaRPr kumimoji="1" lang="zh-CN" altLang="en-US" dirty="0"/>
          </a:p>
        </p:txBody>
      </p:sp>
      <p:sp>
        <p:nvSpPr>
          <p:cNvPr id="4" name="灯片编号占位符 3"/>
          <p:cNvSpPr>
            <a:spLocks noGrp="1"/>
          </p:cNvSpPr>
          <p:nvPr>
            <p:ph type="sldNum" sz="quarter" idx="5"/>
          </p:nvPr>
        </p:nvSpPr>
        <p:spPr/>
        <p:txBody>
          <a:bodyPr/>
          <a:lstStyle/>
          <a:p>
            <a:fld id="{909FC4EF-959C-594A-B45B-35B54D3D56E3}" type="slidenum">
              <a:rPr kumimoji="1" lang="zh-CN" altLang="en-US" smtClean="0"/>
              <a:t>7</a:t>
            </a:fld>
            <a:endParaRPr kumimoji="1" lang="zh-CN" altLang="en-US"/>
          </a:p>
        </p:txBody>
      </p:sp>
    </p:spTree>
    <p:extLst>
      <p:ext uri="{BB962C8B-B14F-4D97-AF65-F5344CB8AC3E}">
        <p14:creationId xmlns:p14="http://schemas.microsoft.com/office/powerpoint/2010/main" val="1469030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a:t>
            </a:r>
            <a:r>
              <a:rPr lang="en-US" altLang="zh-CN" b="1" dirty="0"/>
              <a:t>second challenge</a:t>
            </a:r>
            <a:r>
              <a:rPr lang="en-US" altLang="zh-CN" dirty="0"/>
              <a:t> is </a:t>
            </a:r>
            <a:r>
              <a:rPr lang="en-US" altLang="zh-CN" b="1" dirty="0"/>
              <a:t>handling self-intersections</a:t>
            </a:r>
            <a:r>
              <a:rPr lang="en-US" altLang="zh-CN" dirty="0"/>
              <a:t> while </a:t>
            </a:r>
            <a:r>
              <a:rPr lang="en-US" altLang="zh-CN" b="1" dirty="0"/>
              <a:t>preserving geometric features</a:t>
            </a:r>
            <a:r>
              <a:rPr lang="en-US" altLang="zh-CN" dirty="0"/>
              <a:t>, such as </a:t>
            </a:r>
            <a:r>
              <a:rPr lang="en-US" altLang="zh-CN" b="1" dirty="0"/>
              <a:t>cusps</a:t>
            </a:r>
            <a:r>
              <a:rPr lang="en-US" altLang="zh-CN" dirty="0"/>
              <a:t>.</a:t>
            </a:r>
            <a:br>
              <a:rPr lang="en-US" altLang="zh-CN" dirty="0"/>
            </a:br>
            <a:r>
              <a:rPr lang="en-US" altLang="zh-CN" dirty="0"/>
              <a:t>Traditional methods follow a </a:t>
            </a:r>
            <a:r>
              <a:rPr lang="en-US" altLang="zh-CN" b="1" dirty="0"/>
              <a:t>two-step</a:t>
            </a:r>
            <a:r>
              <a:rPr lang="en-US" altLang="zh-CN" dirty="0"/>
              <a:t> pipeline : first, they generate the </a:t>
            </a:r>
            <a:r>
              <a:rPr lang="en-US" altLang="zh-CN" b="1" dirty="0"/>
              <a:t>raw</a:t>
            </a:r>
            <a:r>
              <a:rPr lang="en-US" altLang="zh-CN" dirty="0"/>
              <a:t> offset curve through </a:t>
            </a:r>
            <a:r>
              <a:rPr lang="en-US" altLang="zh-CN" b="1" dirty="0"/>
              <a:t>geodesic displacement</a:t>
            </a:r>
            <a:r>
              <a:rPr lang="en-US" altLang="zh-CN" dirty="0"/>
              <a:t>, and then they try to </a:t>
            </a:r>
            <a:r>
              <a:rPr lang="en-US" altLang="zh-CN" b="1" dirty="0"/>
              <a:t>trim away</a:t>
            </a:r>
            <a:r>
              <a:rPr lang="en-US" altLang="zh-CN" dirty="0"/>
              <a:t> the intersections afterward.</a:t>
            </a:r>
          </a:p>
          <a:p>
            <a:r>
              <a:rPr lang="en-US" altLang="zh-CN" b="1" dirty="0"/>
              <a:t>However</a:t>
            </a:r>
            <a:r>
              <a:rPr lang="en-US" altLang="zh-CN" dirty="0"/>
              <a:t>, this strategy is </a:t>
            </a:r>
            <a:r>
              <a:rPr lang="en-US" altLang="zh-CN" b="1" dirty="0"/>
              <a:t>numerically unstable</a:t>
            </a:r>
            <a:r>
              <a:rPr lang="en-US" altLang="zh-CN" dirty="0"/>
              <a:t>, especially in </a:t>
            </a:r>
            <a:r>
              <a:rPr lang="en-US" altLang="zh-CN" b="1" dirty="0"/>
              <a:t>high-curvature</a:t>
            </a:r>
            <a:r>
              <a:rPr lang="en-US" altLang="zh-CN" dirty="0"/>
              <a:t> regions.</a:t>
            </a:r>
            <a:endParaRPr lang="zh-CN" altLang="en-US" dirty="0"/>
          </a:p>
          <a:p>
            <a:r>
              <a:rPr lang="en-US" altLang="zh-CN" dirty="0"/>
              <a:t>Our approach leverages a </a:t>
            </a:r>
            <a:r>
              <a:rPr lang="en-US" altLang="zh-CN" b="1" dirty="0"/>
              <a:t>key theoretical insight</a:t>
            </a:r>
            <a:r>
              <a:rPr lang="en-US" altLang="zh-CN" dirty="0"/>
              <a:t>: the offset of each curve primitive is </a:t>
            </a:r>
            <a:r>
              <a:rPr lang="en-US" altLang="zh-CN" b="1" dirty="0"/>
              <a:t>strictly confined</a:t>
            </a:r>
            <a:r>
              <a:rPr lang="en-US" altLang="zh-CN" dirty="0"/>
              <a:t> within its </a:t>
            </a:r>
            <a:r>
              <a:rPr lang="en-US" altLang="zh-CN" b="1" dirty="0"/>
              <a:t>own Voronoi cell</a:t>
            </a:r>
            <a:r>
              <a:rPr lang="en-US" altLang="zh-CN" dirty="0"/>
              <a:t> — this is proved as </a:t>
            </a:r>
            <a:r>
              <a:rPr lang="en-US" altLang="zh-CN" b="1" dirty="0"/>
              <a:t>Theorem 2</a:t>
            </a:r>
            <a:r>
              <a:rPr lang="en-US" altLang="zh-CN" dirty="0"/>
              <a:t> in our paper.</a:t>
            </a:r>
            <a:br>
              <a:rPr lang="en-US" altLang="zh-CN" dirty="0"/>
            </a:br>
            <a:r>
              <a:rPr lang="en-US" altLang="zh-CN" dirty="0"/>
              <a:t>This insight enables a </a:t>
            </a:r>
            <a:r>
              <a:rPr lang="en-US" altLang="zh-CN" b="1" dirty="0"/>
              <a:t>clean</a:t>
            </a:r>
            <a:r>
              <a:rPr lang="en-US" altLang="zh-CN" dirty="0"/>
              <a:t> divide-and-conquer </a:t>
            </a:r>
            <a:r>
              <a:rPr lang="en-US" altLang="zh-CN" dirty="0" err="1"/>
              <a:t>strategy:we</a:t>
            </a:r>
            <a:r>
              <a:rPr lang="en-US" altLang="zh-CN" dirty="0"/>
              <a:t> discretize the input </a:t>
            </a:r>
            <a:r>
              <a:rPr lang="en-US" altLang="zh-CN" dirty="0" err="1"/>
              <a:t>curve,build</a:t>
            </a:r>
            <a:r>
              <a:rPr lang="en-US" altLang="zh-CN" dirty="0"/>
              <a:t> the Voronoi diagram in the </a:t>
            </a:r>
            <a:r>
              <a:rPr lang="en-US" altLang="zh-CN" b="1" dirty="0"/>
              <a:t>parameter </a:t>
            </a:r>
            <a:r>
              <a:rPr lang="en-US" altLang="zh-CN" b="1" dirty="0" err="1"/>
              <a:t>domain</a:t>
            </a:r>
            <a:r>
              <a:rPr lang="en-US" altLang="zh-CN" dirty="0" err="1"/>
              <a:t>,and</a:t>
            </a:r>
            <a:r>
              <a:rPr lang="en-US" altLang="zh-CN" dirty="0"/>
              <a:t> extract offsets </a:t>
            </a:r>
            <a:r>
              <a:rPr lang="en-US" altLang="zh-CN" b="1" dirty="0"/>
              <a:t>independently</a:t>
            </a:r>
            <a:r>
              <a:rPr lang="en-US" altLang="zh-CN" dirty="0"/>
              <a:t> inside each cell.</a:t>
            </a:r>
            <a:br>
              <a:rPr lang="en-US" altLang="zh-CN" dirty="0"/>
            </a:br>
            <a:r>
              <a:rPr lang="en-US" altLang="zh-CN" dirty="0"/>
              <a:t>As a result: </a:t>
            </a:r>
            <a:r>
              <a:rPr lang="en-US" altLang="zh-CN" b="1" dirty="0"/>
              <a:t>self-intersections are naturally </a:t>
            </a:r>
            <a:r>
              <a:rPr lang="en-US" altLang="zh-CN" b="1" dirty="0" err="1"/>
              <a:t>avoided</a:t>
            </a:r>
            <a:r>
              <a:rPr lang="en-US" altLang="zh-CN" dirty="0" err="1"/>
              <a:t>,</a:t>
            </a:r>
            <a:r>
              <a:rPr lang="en-US" altLang="zh-CN" b="1" dirty="0" err="1"/>
              <a:t>no</a:t>
            </a:r>
            <a:r>
              <a:rPr lang="en-US" altLang="zh-CN" dirty="0"/>
              <a:t> unstable trimming is </a:t>
            </a:r>
            <a:r>
              <a:rPr lang="en-US" altLang="zh-CN" dirty="0" err="1"/>
              <a:t>needed,computation</a:t>
            </a:r>
            <a:r>
              <a:rPr lang="en-US" altLang="zh-CN" dirty="0"/>
              <a:t> is </a:t>
            </a:r>
            <a:r>
              <a:rPr lang="en-US" altLang="zh-CN" b="1" dirty="0"/>
              <a:t>localized</a:t>
            </a:r>
            <a:r>
              <a:rPr lang="en-US" altLang="zh-CN" dirty="0"/>
              <a:t> and </a:t>
            </a:r>
            <a:r>
              <a:rPr lang="en-US" altLang="zh-CN" b="1" dirty="0" err="1"/>
              <a:t>parallelizable</a:t>
            </a:r>
            <a:r>
              <a:rPr lang="en-US" altLang="zh-CN" dirty="0" err="1"/>
              <a:t>,and</a:t>
            </a:r>
            <a:r>
              <a:rPr lang="en-US" altLang="zh-CN" dirty="0"/>
              <a:t> geometric features — </a:t>
            </a:r>
            <a:r>
              <a:rPr lang="en-US" altLang="zh-CN" b="1" dirty="0"/>
              <a:t>including cusps</a:t>
            </a:r>
            <a:r>
              <a:rPr lang="en-US" altLang="zh-CN" dirty="0"/>
              <a:t> — are </a:t>
            </a:r>
            <a:r>
              <a:rPr lang="en-US" altLang="zh-CN" b="1" dirty="0"/>
              <a:t>faithfully preserved</a:t>
            </a:r>
            <a:r>
              <a:rPr lang="en-US" altLang="zh-CN" dirty="0"/>
              <a:t>.</a:t>
            </a:r>
          </a:p>
        </p:txBody>
      </p:sp>
      <p:sp>
        <p:nvSpPr>
          <p:cNvPr id="4" name="灯片编号占位符 3"/>
          <p:cNvSpPr>
            <a:spLocks noGrp="1"/>
          </p:cNvSpPr>
          <p:nvPr>
            <p:ph type="sldNum" sz="quarter" idx="5"/>
          </p:nvPr>
        </p:nvSpPr>
        <p:spPr/>
        <p:txBody>
          <a:bodyPr/>
          <a:lstStyle/>
          <a:p>
            <a:fld id="{909FC4EF-959C-594A-B45B-35B54D3D56E3}" type="slidenum">
              <a:rPr kumimoji="1" lang="zh-CN" altLang="en-US" smtClean="0"/>
              <a:t>8</a:t>
            </a:fld>
            <a:endParaRPr kumimoji="1" lang="zh-CN" altLang="en-US"/>
          </a:p>
        </p:txBody>
      </p:sp>
    </p:spTree>
    <p:extLst>
      <p:ext uri="{BB962C8B-B14F-4D97-AF65-F5344CB8AC3E}">
        <p14:creationId xmlns:p14="http://schemas.microsoft.com/office/powerpoint/2010/main" val="1391990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Now let me give you an overview of our complete pipeline, which has three main stages.</a:t>
            </a:r>
          </a:p>
          <a:p>
            <a:r>
              <a:rPr kumimoji="1" lang="en-US" altLang="zh-CN" dirty="0"/>
              <a:t>First, we construct an </a:t>
            </a:r>
            <a:r>
              <a:rPr kumimoji="1" lang="en-US" altLang="zh-CN" b="1" dirty="0"/>
              <a:t>intrinsic Delaunay triangulation </a:t>
            </a:r>
            <a:r>
              <a:rPr kumimoji="1" lang="en-US" altLang="zh-CN" dirty="0"/>
              <a:t>in the parameter domain that respects the surface’s metric.</a:t>
            </a:r>
          </a:p>
          <a:p>
            <a:r>
              <a:rPr kumimoji="1" lang="en-US" altLang="zh-CN" dirty="0"/>
              <a:t>Second, we compute the </a:t>
            </a:r>
            <a:r>
              <a:rPr kumimoji="1" lang="en-US" altLang="zh-CN" b="1" dirty="0"/>
              <a:t>Voronoi diagram </a:t>
            </a:r>
            <a:r>
              <a:rPr kumimoji="1" lang="en-US" altLang="zh-CN" dirty="0"/>
              <a:t>of the discretized source curve using this intrinsic metric, producing the localized decomposition discussed earlier.</a:t>
            </a:r>
          </a:p>
          <a:p>
            <a:r>
              <a:rPr kumimoji="1" lang="en-US" altLang="zh-CN" dirty="0"/>
              <a:t>Third, we perform </a:t>
            </a:r>
            <a:r>
              <a:rPr kumimoji="1" lang="en-US" altLang="zh-CN" b="1" dirty="0"/>
              <a:t>offset curve extraction</a:t>
            </a:r>
            <a:r>
              <a:rPr kumimoji="1" lang="en-US" altLang="zh-CN" dirty="0"/>
              <a:t>: inside each Voronoi cell we extract offsets via a plane-cutting operation on a height field representation, which preserves features such as cusps.</a:t>
            </a:r>
          </a:p>
          <a:p>
            <a:r>
              <a:rPr kumimoji="1" lang="en-US" altLang="zh-CN" dirty="0"/>
              <a:t>The result is accurate offset curves directly on parametric </a:t>
            </a:r>
            <a:r>
              <a:rPr kumimoji="1" lang="en-US" altLang="zh-CN" dirty="0" err="1"/>
              <a:t>surfaces.I</a:t>
            </a:r>
            <a:r>
              <a:rPr kumimoji="1" lang="en-US" altLang="zh-CN" dirty="0"/>
              <a:t> will now walk through each stage in detail.</a:t>
            </a:r>
            <a:endParaRPr kumimoji="1" lang="zh-CN" altLang="en-US" dirty="0"/>
          </a:p>
        </p:txBody>
      </p:sp>
      <p:sp>
        <p:nvSpPr>
          <p:cNvPr id="4" name="灯片编号占位符 3"/>
          <p:cNvSpPr>
            <a:spLocks noGrp="1"/>
          </p:cNvSpPr>
          <p:nvPr>
            <p:ph type="sldNum" sz="quarter" idx="5"/>
          </p:nvPr>
        </p:nvSpPr>
        <p:spPr/>
        <p:txBody>
          <a:bodyPr/>
          <a:lstStyle/>
          <a:p>
            <a:fld id="{909FC4EF-959C-594A-B45B-35B54D3D56E3}" type="slidenum">
              <a:rPr kumimoji="1" lang="zh-CN" altLang="en-US" smtClean="0"/>
              <a:t>9</a:t>
            </a:fld>
            <a:endParaRPr kumimoji="1" lang="zh-CN" altLang="en-US"/>
          </a:p>
        </p:txBody>
      </p:sp>
    </p:spTree>
    <p:extLst>
      <p:ext uri="{BB962C8B-B14F-4D97-AF65-F5344CB8AC3E}">
        <p14:creationId xmlns:p14="http://schemas.microsoft.com/office/powerpoint/2010/main" val="422143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9CC718-E53D-A341-87B4-7FD31834B809}"/>
              </a:ext>
            </a:extLst>
          </p:cNvPr>
          <p:cNvSpPr>
            <a:spLocks noGrp="1"/>
          </p:cNvSpPr>
          <p:nvPr>
            <p:ph type="ctrTitle"/>
          </p:nvPr>
        </p:nvSpPr>
        <p:spPr>
          <a:xfrm>
            <a:off x="1524000" y="1122363"/>
            <a:ext cx="9144000" cy="2387600"/>
          </a:xfrm>
        </p:spPr>
        <p:txBody>
          <a:bodyPr anchor="b"/>
          <a:lstStyle>
            <a:lvl1pPr algn="ctr">
              <a:defRPr sz="6000"/>
            </a:lvl1pPr>
          </a:lstStyle>
          <a:p>
            <a:r>
              <a:rPr kumimoji="1" lang="zh-TW" altLang="en-US"/>
              <a:t>按一下以編輯母片標題樣式</a:t>
            </a:r>
          </a:p>
        </p:txBody>
      </p:sp>
      <p:sp>
        <p:nvSpPr>
          <p:cNvPr id="3" name="副標題 2">
            <a:extLst>
              <a:ext uri="{FF2B5EF4-FFF2-40B4-BE49-F238E27FC236}">
                <a16:creationId xmlns:a16="http://schemas.microsoft.com/office/drawing/2014/main" id="{E4D16861-49C8-CD44-9B10-01485E0F8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按一下以編輯母片子標題樣式</a:t>
            </a:r>
          </a:p>
        </p:txBody>
      </p:sp>
      <p:sp>
        <p:nvSpPr>
          <p:cNvPr id="4" name="日期版面配置區 3">
            <a:extLst>
              <a:ext uri="{FF2B5EF4-FFF2-40B4-BE49-F238E27FC236}">
                <a16:creationId xmlns:a16="http://schemas.microsoft.com/office/drawing/2014/main" id="{08F56E18-0DE1-214B-9B11-1C6128718445}"/>
              </a:ext>
            </a:extLst>
          </p:cNvPr>
          <p:cNvSpPr>
            <a:spLocks noGrp="1"/>
          </p:cNvSpPr>
          <p:nvPr>
            <p:ph type="dt" sz="half" idx="10"/>
          </p:nvPr>
        </p:nvSpPr>
        <p:spPr/>
        <p:txBody>
          <a:bodyPr/>
          <a:lstStyle/>
          <a:p>
            <a:fld id="{F2BE1E43-A16C-084D-A3B7-BE2E2392C80C}" type="datetimeFigureOut">
              <a:rPr kumimoji="1" lang="zh-TW" altLang="en-US" smtClean="0"/>
              <a:t>2025/11/3</a:t>
            </a:fld>
            <a:endParaRPr kumimoji="1" lang="zh-TW" altLang="en-US"/>
          </a:p>
        </p:txBody>
      </p:sp>
      <p:sp>
        <p:nvSpPr>
          <p:cNvPr id="5" name="頁尾版面配置區 4">
            <a:extLst>
              <a:ext uri="{FF2B5EF4-FFF2-40B4-BE49-F238E27FC236}">
                <a16:creationId xmlns:a16="http://schemas.microsoft.com/office/drawing/2014/main" id="{FEBB983E-D3D5-9944-B223-B6AE5DDEA64E}"/>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A320FB43-7157-7E49-952D-36492EA6CEC2}"/>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4117580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F1CBED-AC9F-B14E-9872-099345A719FF}"/>
              </a:ext>
            </a:extLst>
          </p:cNvPr>
          <p:cNvSpPr>
            <a:spLocks noGrp="1"/>
          </p:cNvSpPr>
          <p:nvPr>
            <p:ph type="title"/>
          </p:nvPr>
        </p:nvSpPr>
        <p:spPr/>
        <p:txBody>
          <a:bodyPr/>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DC5D4394-2531-BE40-8FBA-926829B7692D}"/>
              </a:ext>
            </a:extLst>
          </p:cNvPr>
          <p:cNvSpPr>
            <a:spLocks noGrp="1"/>
          </p:cNvSpPr>
          <p:nvPr>
            <p:ph type="body" orient="vert" idx="1"/>
          </p:nvPr>
        </p:nvSpPr>
        <p:spPr/>
        <p:txBody>
          <a:bodyPr vert="eaVert"/>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7876028A-4B24-424B-BCC0-7900E22D56CD}"/>
              </a:ext>
            </a:extLst>
          </p:cNvPr>
          <p:cNvSpPr>
            <a:spLocks noGrp="1"/>
          </p:cNvSpPr>
          <p:nvPr>
            <p:ph type="dt" sz="half" idx="10"/>
          </p:nvPr>
        </p:nvSpPr>
        <p:spPr/>
        <p:txBody>
          <a:bodyPr/>
          <a:lstStyle/>
          <a:p>
            <a:fld id="{F2BE1E43-A16C-084D-A3B7-BE2E2392C80C}" type="datetimeFigureOut">
              <a:rPr kumimoji="1" lang="zh-TW" altLang="en-US" smtClean="0"/>
              <a:t>2025/11/3</a:t>
            </a:fld>
            <a:endParaRPr kumimoji="1" lang="zh-TW" altLang="en-US"/>
          </a:p>
        </p:txBody>
      </p:sp>
      <p:sp>
        <p:nvSpPr>
          <p:cNvPr id="5" name="頁尾版面配置區 4">
            <a:extLst>
              <a:ext uri="{FF2B5EF4-FFF2-40B4-BE49-F238E27FC236}">
                <a16:creationId xmlns:a16="http://schemas.microsoft.com/office/drawing/2014/main" id="{AF045F7F-30B7-9744-B844-4CC3EC88E367}"/>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CDF2F471-A090-4E4C-80FF-665BAC2C5568}"/>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271831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4C3BC8AA-7C45-1F46-AF4E-D88F948839D8}"/>
              </a:ext>
            </a:extLst>
          </p:cNvPr>
          <p:cNvSpPr>
            <a:spLocks noGrp="1"/>
          </p:cNvSpPr>
          <p:nvPr>
            <p:ph type="title" orient="vert"/>
          </p:nvPr>
        </p:nvSpPr>
        <p:spPr>
          <a:xfrm>
            <a:off x="8724900" y="365125"/>
            <a:ext cx="2628900" cy="5811838"/>
          </a:xfrm>
        </p:spPr>
        <p:txBody>
          <a:bodyPr vert="eaVert"/>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C211782B-031A-F644-A732-D9B20D381F8D}"/>
              </a:ext>
            </a:extLst>
          </p:cNvPr>
          <p:cNvSpPr>
            <a:spLocks noGrp="1"/>
          </p:cNvSpPr>
          <p:nvPr>
            <p:ph type="body" orient="vert" idx="1"/>
          </p:nvPr>
        </p:nvSpPr>
        <p:spPr>
          <a:xfrm>
            <a:off x="838200" y="365125"/>
            <a:ext cx="7734300" cy="5811838"/>
          </a:xfrm>
        </p:spPr>
        <p:txBody>
          <a:bodyPr vert="eaVert"/>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74BCBF9E-0A44-5344-9F0D-EB82EE2D0F93}"/>
              </a:ext>
            </a:extLst>
          </p:cNvPr>
          <p:cNvSpPr>
            <a:spLocks noGrp="1"/>
          </p:cNvSpPr>
          <p:nvPr>
            <p:ph type="dt" sz="half" idx="10"/>
          </p:nvPr>
        </p:nvSpPr>
        <p:spPr/>
        <p:txBody>
          <a:bodyPr/>
          <a:lstStyle/>
          <a:p>
            <a:fld id="{F2BE1E43-A16C-084D-A3B7-BE2E2392C80C}" type="datetimeFigureOut">
              <a:rPr kumimoji="1" lang="zh-TW" altLang="en-US" smtClean="0"/>
              <a:t>2025/11/3</a:t>
            </a:fld>
            <a:endParaRPr kumimoji="1" lang="zh-TW" altLang="en-US"/>
          </a:p>
        </p:txBody>
      </p:sp>
      <p:sp>
        <p:nvSpPr>
          <p:cNvPr id="5" name="頁尾版面配置區 4">
            <a:extLst>
              <a:ext uri="{FF2B5EF4-FFF2-40B4-BE49-F238E27FC236}">
                <a16:creationId xmlns:a16="http://schemas.microsoft.com/office/drawing/2014/main" id="{42DFB8D5-F20D-9847-8955-F0FE23825C6B}"/>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8ACF0AFB-3181-8344-98D8-B3D3BC0FA6E8}"/>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170470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FC646F-9EF7-464A-9DE2-229B5513F525}"/>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C9D71FCA-A2F1-3D41-8808-0CD92A255C0D}"/>
              </a:ext>
            </a:extLst>
          </p:cNvPr>
          <p:cNvSpPr>
            <a:spLocks noGrp="1"/>
          </p:cNvSpPr>
          <p:nvPr>
            <p:ph idx="1"/>
          </p:nvPr>
        </p:nvSpPr>
        <p:spPr/>
        <p:txBody>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54C42B25-439D-8149-9CFF-1D540D4161B4}"/>
              </a:ext>
            </a:extLst>
          </p:cNvPr>
          <p:cNvSpPr>
            <a:spLocks noGrp="1"/>
          </p:cNvSpPr>
          <p:nvPr>
            <p:ph type="dt" sz="half" idx="10"/>
          </p:nvPr>
        </p:nvSpPr>
        <p:spPr/>
        <p:txBody>
          <a:bodyPr/>
          <a:lstStyle/>
          <a:p>
            <a:fld id="{F2BE1E43-A16C-084D-A3B7-BE2E2392C80C}" type="datetimeFigureOut">
              <a:rPr kumimoji="1" lang="zh-TW" altLang="en-US" smtClean="0"/>
              <a:t>2025/11/3</a:t>
            </a:fld>
            <a:endParaRPr kumimoji="1" lang="zh-TW" altLang="en-US"/>
          </a:p>
        </p:txBody>
      </p:sp>
      <p:sp>
        <p:nvSpPr>
          <p:cNvPr id="5" name="頁尾版面配置區 4">
            <a:extLst>
              <a:ext uri="{FF2B5EF4-FFF2-40B4-BE49-F238E27FC236}">
                <a16:creationId xmlns:a16="http://schemas.microsoft.com/office/drawing/2014/main" id="{27A8609C-1793-1D4C-8184-4D986BFDB1E6}"/>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63C4F8AE-12AC-7041-91D2-F4754C72B393}"/>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1131892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F5F101-6143-FA42-873E-B51DD85DEFA7}"/>
              </a:ext>
            </a:extLst>
          </p:cNvPr>
          <p:cNvSpPr>
            <a:spLocks noGrp="1"/>
          </p:cNvSpPr>
          <p:nvPr>
            <p:ph type="title"/>
          </p:nvPr>
        </p:nvSpPr>
        <p:spPr>
          <a:xfrm>
            <a:off x="831850" y="1709738"/>
            <a:ext cx="10515600" cy="2852737"/>
          </a:xfrm>
        </p:spPr>
        <p:txBody>
          <a:bodyPr anchor="b"/>
          <a:lstStyle>
            <a:lvl1pPr>
              <a:defRPr sz="6000"/>
            </a:lvl1p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0A1A971C-32BA-2D41-9D3D-EBF1A9ED3C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FE27D0B2-F924-614B-8AD5-B85A371A0DE1}"/>
              </a:ext>
            </a:extLst>
          </p:cNvPr>
          <p:cNvSpPr>
            <a:spLocks noGrp="1"/>
          </p:cNvSpPr>
          <p:nvPr>
            <p:ph type="dt" sz="half" idx="10"/>
          </p:nvPr>
        </p:nvSpPr>
        <p:spPr/>
        <p:txBody>
          <a:bodyPr/>
          <a:lstStyle/>
          <a:p>
            <a:fld id="{F2BE1E43-A16C-084D-A3B7-BE2E2392C80C}" type="datetimeFigureOut">
              <a:rPr kumimoji="1" lang="zh-TW" altLang="en-US" smtClean="0"/>
              <a:t>2025/11/3</a:t>
            </a:fld>
            <a:endParaRPr kumimoji="1" lang="zh-TW" altLang="en-US"/>
          </a:p>
        </p:txBody>
      </p:sp>
      <p:sp>
        <p:nvSpPr>
          <p:cNvPr id="5" name="頁尾版面配置區 4">
            <a:extLst>
              <a:ext uri="{FF2B5EF4-FFF2-40B4-BE49-F238E27FC236}">
                <a16:creationId xmlns:a16="http://schemas.microsoft.com/office/drawing/2014/main" id="{54333E58-A4C2-BE40-8F25-53AE92C70508}"/>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20C36DD7-E946-B241-8D1D-B5E63176D7A0}"/>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868183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6441A5A-7EBB-AE4C-8612-7C55F5D309E3}"/>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EFD0992B-CD1E-7247-B25B-1D9086F68675}"/>
              </a:ext>
            </a:extLst>
          </p:cNvPr>
          <p:cNvSpPr>
            <a:spLocks noGrp="1"/>
          </p:cNvSpPr>
          <p:nvPr>
            <p:ph sz="half" idx="1"/>
          </p:nvPr>
        </p:nvSpPr>
        <p:spPr>
          <a:xfrm>
            <a:off x="838200" y="1825625"/>
            <a:ext cx="5181600" cy="4351338"/>
          </a:xfrm>
        </p:spPr>
        <p:txBody>
          <a:bodyPr/>
          <a:lstStyle/>
          <a:p>
            <a:r>
              <a:rPr kumimoji="1" lang="zh-TW" altLang="en-US"/>
              <a:t>編輯母片文字樣式
第二層
第三層
第四層
第五層</a:t>
            </a:r>
          </a:p>
        </p:txBody>
      </p:sp>
      <p:sp>
        <p:nvSpPr>
          <p:cNvPr id="4" name="內容版面配置區 3">
            <a:extLst>
              <a:ext uri="{FF2B5EF4-FFF2-40B4-BE49-F238E27FC236}">
                <a16:creationId xmlns:a16="http://schemas.microsoft.com/office/drawing/2014/main" id="{78C380CD-B12F-494A-B1F8-876CA867CE41}"/>
              </a:ext>
            </a:extLst>
          </p:cNvPr>
          <p:cNvSpPr>
            <a:spLocks noGrp="1"/>
          </p:cNvSpPr>
          <p:nvPr>
            <p:ph sz="half" idx="2"/>
          </p:nvPr>
        </p:nvSpPr>
        <p:spPr>
          <a:xfrm>
            <a:off x="6172200" y="1825625"/>
            <a:ext cx="5181600" cy="4351338"/>
          </a:xfrm>
        </p:spPr>
        <p:txBody>
          <a:body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FA52A98B-BC07-CD4D-8C99-245392466DC3}"/>
              </a:ext>
            </a:extLst>
          </p:cNvPr>
          <p:cNvSpPr>
            <a:spLocks noGrp="1"/>
          </p:cNvSpPr>
          <p:nvPr>
            <p:ph type="dt" sz="half" idx="10"/>
          </p:nvPr>
        </p:nvSpPr>
        <p:spPr/>
        <p:txBody>
          <a:bodyPr/>
          <a:lstStyle/>
          <a:p>
            <a:fld id="{F2BE1E43-A16C-084D-A3B7-BE2E2392C80C}" type="datetimeFigureOut">
              <a:rPr kumimoji="1" lang="zh-TW" altLang="en-US" smtClean="0"/>
              <a:t>2025/11/3</a:t>
            </a:fld>
            <a:endParaRPr kumimoji="1" lang="zh-TW" altLang="en-US"/>
          </a:p>
        </p:txBody>
      </p:sp>
      <p:sp>
        <p:nvSpPr>
          <p:cNvPr id="6" name="頁尾版面配置區 5">
            <a:extLst>
              <a:ext uri="{FF2B5EF4-FFF2-40B4-BE49-F238E27FC236}">
                <a16:creationId xmlns:a16="http://schemas.microsoft.com/office/drawing/2014/main" id="{BF48BF83-9830-8244-8FDA-BED916EBAD27}"/>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1169B6B0-46BE-164A-BA1B-78A1E07154B7}"/>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1758068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88357B-396B-CC4C-8E03-93B21928D806}"/>
              </a:ext>
            </a:extLst>
          </p:cNvPr>
          <p:cNvSpPr>
            <a:spLocks noGrp="1"/>
          </p:cNvSpPr>
          <p:nvPr>
            <p:ph type="title"/>
          </p:nvPr>
        </p:nvSpPr>
        <p:spPr>
          <a:xfrm>
            <a:off x="839788" y="365125"/>
            <a:ext cx="10515600" cy="1325563"/>
          </a:xfrm>
        </p:spPr>
        <p:txBody>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5BEC5979-1680-CD4B-A15B-F54EC59097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TW" altLang="en-US"/>
              <a:t>編輯母片文字樣式
第二層
第三層
第四層
第五層</a:t>
            </a:r>
          </a:p>
        </p:txBody>
      </p:sp>
      <p:sp>
        <p:nvSpPr>
          <p:cNvPr id="4" name="內容版面配置區 3">
            <a:extLst>
              <a:ext uri="{FF2B5EF4-FFF2-40B4-BE49-F238E27FC236}">
                <a16:creationId xmlns:a16="http://schemas.microsoft.com/office/drawing/2014/main" id="{FCA73F80-DCDE-2040-B5EC-1F15E4323759}"/>
              </a:ext>
            </a:extLst>
          </p:cNvPr>
          <p:cNvSpPr>
            <a:spLocks noGrp="1"/>
          </p:cNvSpPr>
          <p:nvPr>
            <p:ph sz="half" idx="2"/>
          </p:nvPr>
        </p:nvSpPr>
        <p:spPr>
          <a:xfrm>
            <a:off x="839788" y="2505075"/>
            <a:ext cx="5157787" cy="3684588"/>
          </a:xfrm>
        </p:spPr>
        <p:txBody>
          <a:bodyPr/>
          <a:lstStyle/>
          <a:p>
            <a:r>
              <a:rPr kumimoji="1" lang="zh-TW" altLang="en-US"/>
              <a:t>編輯母片文字樣式
第二層
第三層
第四層
第五層</a:t>
            </a:r>
          </a:p>
        </p:txBody>
      </p:sp>
      <p:sp>
        <p:nvSpPr>
          <p:cNvPr id="5" name="文字版面配置區 4">
            <a:extLst>
              <a:ext uri="{FF2B5EF4-FFF2-40B4-BE49-F238E27FC236}">
                <a16:creationId xmlns:a16="http://schemas.microsoft.com/office/drawing/2014/main" id="{C936F404-D148-8A46-B599-DF31EDDFB2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TW" altLang="en-US"/>
              <a:t>編輯母片文字樣式
第二層
第三層
第四層
第五層</a:t>
            </a:r>
          </a:p>
        </p:txBody>
      </p:sp>
      <p:sp>
        <p:nvSpPr>
          <p:cNvPr id="6" name="內容版面配置區 5">
            <a:extLst>
              <a:ext uri="{FF2B5EF4-FFF2-40B4-BE49-F238E27FC236}">
                <a16:creationId xmlns:a16="http://schemas.microsoft.com/office/drawing/2014/main" id="{68E3E416-9D00-7F4A-8F4D-778AA651DB9F}"/>
              </a:ext>
            </a:extLst>
          </p:cNvPr>
          <p:cNvSpPr>
            <a:spLocks noGrp="1"/>
          </p:cNvSpPr>
          <p:nvPr>
            <p:ph sz="quarter" idx="4"/>
          </p:nvPr>
        </p:nvSpPr>
        <p:spPr>
          <a:xfrm>
            <a:off x="6172200" y="2505075"/>
            <a:ext cx="5183188" cy="3684588"/>
          </a:xfrm>
        </p:spPr>
        <p:txBody>
          <a:bodyPr/>
          <a:lstStyle/>
          <a:p>
            <a:r>
              <a:rPr kumimoji="1" lang="zh-TW" altLang="en-US"/>
              <a:t>編輯母片文字樣式
第二層
第三層
第四層
第五層</a:t>
            </a:r>
          </a:p>
        </p:txBody>
      </p:sp>
      <p:sp>
        <p:nvSpPr>
          <p:cNvPr id="7" name="日期版面配置區 6">
            <a:extLst>
              <a:ext uri="{FF2B5EF4-FFF2-40B4-BE49-F238E27FC236}">
                <a16:creationId xmlns:a16="http://schemas.microsoft.com/office/drawing/2014/main" id="{23FACB7A-4D61-C344-8064-4EE0868D6D2D}"/>
              </a:ext>
            </a:extLst>
          </p:cNvPr>
          <p:cNvSpPr>
            <a:spLocks noGrp="1"/>
          </p:cNvSpPr>
          <p:nvPr>
            <p:ph type="dt" sz="half" idx="10"/>
          </p:nvPr>
        </p:nvSpPr>
        <p:spPr/>
        <p:txBody>
          <a:bodyPr/>
          <a:lstStyle/>
          <a:p>
            <a:fld id="{F2BE1E43-A16C-084D-A3B7-BE2E2392C80C}" type="datetimeFigureOut">
              <a:rPr kumimoji="1" lang="zh-TW" altLang="en-US" smtClean="0"/>
              <a:t>2025/11/3</a:t>
            </a:fld>
            <a:endParaRPr kumimoji="1" lang="zh-TW" altLang="en-US"/>
          </a:p>
        </p:txBody>
      </p:sp>
      <p:sp>
        <p:nvSpPr>
          <p:cNvPr id="8" name="頁尾版面配置區 7">
            <a:extLst>
              <a:ext uri="{FF2B5EF4-FFF2-40B4-BE49-F238E27FC236}">
                <a16:creationId xmlns:a16="http://schemas.microsoft.com/office/drawing/2014/main" id="{67A04025-985B-6D4B-999B-8ADD564595DE}"/>
              </a:ext>
            </a:extLst>
          </p:cNvPr>
          <p:cNvSpPr>
            <a:spLocks noGrp="1"/>
          </p:cNvSpPr>
          <p:nvPr>
            <p:ph type="ftr" sz="quarter" idx="11"/>
          </p:nvPr>
        </p:nvSpPr>
        <p:spPr/>
        <p:txBody>
          <a:bodyPr/>
          <a:lstStyle/>
          <a:p>
            <a:endParaRPr kumimoji="1" lang="zh-TW" altLang="en-US"/>
          </a:p>
        </p:txBody>
      </p:sp>
      <p:sp>
        <p:nvSpPr>
          <p:cNvPr id="9" name="投影片編號版面配置區 8">
            <a:extLst>
              <a:ext uri="{FF2B5EF4-FFF2-40B4-BE49-F238E27FC236}">
                <a16:creationId xmlns:a16="http://schemas.microsoft.com/office/drawing/2014/main" id="{B6B9AC0B-303B-8F4F-A19D-EED02C6ADD8E}"/>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2048220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7A68DE-5AB1-5344-952C-9A8E8AC60A89}"/>
              </a:ext>
            </a:extLst>
          </p:cNvPr>
          <p:cNvSpPr>
            <a:spLocks noGrp="1"/>
          </p:cNvSpPr>
          <p:nvPr>
            <p:ph type="title"/>
          </p:nvPr>
        </p:nvSpPr>
        <p:spPr/>
        <p:txBody>
          <a:body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67C26BF0-D34D-B94B-8FBD-C78C81DF2264}"/>
              </a:ext>
            </a:extLst>
          </p:cNvPr>
          <p:cNvSpPr>
            <a:spLocks noGrp="1"/>
          </p:cNvSpPr>
          <p:nvPr>
            <p:ph type="dt" sz="half" idx="10"/>
          </p:nvPr>
        </p:nvSpPr>
        <p:spPr/>
        <p:txBody>
          <a:bodyPr/>
          <a:lstStyle/>
          <a:p>
            <a:fld id="{F2BE1E43-A16C-084D-A3B7-BE2E2392C80C}" type="datetimeFigureOut">
              <a:rPr kumimoji="1" lang="zh-TW" altLang="en-US" smtClean="0"/>
              <a:t>2025/11/3</a:t>
            </a:fld>
            <a:endParaRPr kumimoji="1" lang="zh-TW" altLang="en-US"/>
          </a:p>
        </p:txBody>
      </p:sp>
      <p:sp>
        <p:nvSpPr>
          <p:cNvPr id="4" name="頁尾版面配置區 3">
            <a:extLst>
              <a:ext uri="{FF2B5EF4-FFF2-40B4-BE49-F238E27FC236}">
                <a16:creationId xmlns:a16="http://schemas.microsoft.com/office/drawing/2014/main" id="{B7A7A559-779D-8449-BDBA-DF70E586B3C5}"/>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72A2A7B4-A72D-3849-937C-28BA7FD455B4}"/>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183620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77C80FAD-0C6C-FF46-B997-A7846B7AE1CB}"/>
              </a:ext>
            </a:extLst>
          </p:cNvPr>
          <p:cNvSpPr>
            <a:spLocks noGrp="1"/>
          </p:cNvSpPr>
          <p:nvPr>
            <p:ph type="dt" sz="half" idx="10"/>
          </p:nvPr>
        </p:nvSpPr>
        <p:spPr/>
        <p:txBody>
          <a:bodyPr/>
          <a:lstStyle/>
          <a:p>
            <a:fld id="{F2BE1E43-A16C-084D-A3B7-BE2E2392C80C}" type="datetimeFigureOut">
              <a:rPr kumimoji="1" lang="zh-TW" altLang="en-US" smtClean="0"/>
              <a:t>2025/11/3</a:t>
            </a:fld>
            <a:endParaRPr kumimoji="1" lang="zh-TW" altLang="en-US"/>
          </a:p>
        </p:txBody>
      </p:sp>
      <p:sp>
        <p:nvSpPr>
          <p:cNvPr id="3" name="頁尾版面配置區 2">
            <a:extLst>
              <a:ext uri="{FF2B5EF4-FFF2-40B4-BE49-F238E27FC236}">
                <a16:creationId xmlns:a16="http://schemas.microsoft.com/office/drawing/2014/main" id="{1800F8CE-E91A-5446-98A2-0C7940BB1E2E}"/>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84D1DC41-F97E-F242-8E08-A20A5B02D22F}"/>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4129789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BBE2EA-AFE3-8F47-A4D9-3581C29572F4}"/>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41109FB4-3C68-A545-8845-6F00AB592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TW" altLang="en-US"/>
              <a:t>編輯母片文字樣式
第二層
第三層
第四層
第五層</a:t>
            </a:r>
          </a:p>
        </p:txBody>
      </p:sp>
      <p:sp>
        <p:nvSpPr>
          <p:cNvPr id="4" name="文字版面配置區 3">
            <a:extLst>
              <a:ext uri="{FF2B5EF4-FFF2-40B4-BE49-F238E27FC236}">
                <a16:creationId xmlns:a16="http://schemas.microsoft.com/office/drawing/2014/main" id="{192637D0-5BEB-0C46-9FBE-3CF8A1B6DB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CB0148D2-7336-6D43-BE77-DCE880941A68}"/>
              </a:ext>
            </a:extLst>
          </p:cNvPr>
          <p:cNvSpPr>
            <a:spLocks noGrp="1"/>
          </p:cNvSpPr>
          <p:nvPr>
            <p:ph type="dt" sz="half" idx="10"/>
          </p:nvPr>
        </p:nvSpPr>
        <p:spPr/>
        <p:txBody>
          <a:bodyPr/>
          <a:lstStyle/>
          <a:p>
            <a:fld id="{F2BE1E43-A16C-084D-A3B7-BE2E2392C80C}" type="datetimeFigureOut">
              <a:rPr kumimoji="1" lang="zh-TW" altLang="en-US" smtClean="0"/>
              <a:t>2025/11/3</a:t>
            </a:fld>
            <a:endParaRPr kumimoji="1" lang="zh-TW" altLang="en-US"/>
          </a:p>
        </p:txBody>
      </p:sp>
      <p:sp>
        <p:nvSpPr>
          <p:cNvPr id="6" name="頁尾版面配置區 5">
            <a:extLst>
              <a:ext uri="{FF2B5EF4-FFF2-40B4-BE49-F238E27FC236}">
                <a16:creationId xmlns:a16="http://schemas.microsoft.com/office/drawing/2014/main" id="{82638AB2-C69D-6A49-B88D-E23AD516EE8B}"/>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99839875-ECB7-5442-B310-2D3E0F1100BD}"/>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420580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365078-306B-AB4C-B488-B2199BCD2839}"/>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圖片版面配置區 2">
            <a:extLst>
              <a:ext uri="{FF2B5EF4-FFF2-40B4-BE49-F238E27FC236}">
                <a16:creationId xmlns:a16="http://schemas.microsoft.com/office/drawing/2014/main" id="{5F751FEA-C62D-9640-B593-971BE33F4C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a:extLst>
              <a:ext uri="{FF2B5EF4-FFF2-40B4-BE49-F238E27FC236}">
                <a16:creationId xmlns:a16="http://schemas.microsoft.com/office/drawing/2014/main" id="{B2C93586-31E6-7B4F-91B3-2FFF027E1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080E03E3-435C-1B4A-9ED6-7010BBE34DE5}"/>
              </a:ext>
            </a:extLst>
          </p:cNvPr>
          <p:cNvSpPr>
            <a:spLocks noGrp="1"/>
          </p:cNvSpPr>
          <p:nvPr>
            <p:ph type="dt" sz="half" idx="10"/>
          </p:nvPr>
        </p:nvSpPr>
        <p:spPr/>
        <p:txBody>
          <a:bodyPr/>
          <a:lstStyle/>
          <a:p>
            <a:fld id="{F2BE1E43-A16C-084D-A3B7-BE2E2392C80C}" type="datetimeFigureOut">
              <a:rPr kumimoji="1" lang="zh-TW" altLang="en-US" smtClean="0"/>
              <a:t>2025/11/3</a:t>
            </a:fld>
            <a:endParaRPr kumimoji="1" lang="zh-TW" altLang="en-US"/>
          </a:p>
        </p:txBody>
      </p:sp>
      <p:sp>
        <p:nvSpPr>
          <p:cNvPr id="6" name="頁尾版面配置區 5">
            <a:extLst>
              <a:ext uri="{FF2B5EF4-FFF2-40B4-BE49-F238E27FC236}">
                <a16:creationId xmlns:a16="http://schemas.microsoft.com/office/drawing/2014/main" id="{FFF78222-5F3B-1A42-A869-C312C65E73E2}"/>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1DCDA1C7-85EE-E942-ABB6-52A6DA1512F9}"/>
              </a:ext>
            </a:extLst>
          </p:cNvPr>
          <p:cNvSpPr>
            <a:spLocks noGrp="1"/>
          </p:cNvSpPr>
          <p:nvPr>
            <p:ph type="sldNum" sz="quarter" idx="12"/>
          </p:nvPr>
        </p:nvSpPr>
        <p:spPr/>
        <p:txBody>
          <a:body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1310487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3BE66D3-B7C2-674C-BB8B-CEEF231529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2FFDB55F-1612-1743-8DA1-C0D1B0148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58FA7D95-4199-ED49-BC6D-9155DE4FA4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E1E43-A16C-084D-A3B7-BE2E2392C80C}" type="datetimeFigureOut">
              <a:rPr kumimoji="1" lang="zh-TW" altLang="en-US" smtClean="0"/>
              <a:t>2025/11/3</a:t>
            </a:fld>
            <a:endParaRPr kumimoji="1" lang="zh-TW" altLang="en-US"/>
          </a:p>
        </p:txBody>
      </p:sp>
      <p:sp>
        <p:nvSpPr>
          <p:cNvPr id="5" name="頁尾版面配置區 4">
            <a:extLst>
              <a:ext uri="{FF2B5EF4-FFF2-40B4-BE49-F238E27FC236}">
                <a16:creationId xmlns:a16="http://schemas.microsoft.com/office/drawing/2014/main" id="{04C9822C-C58A-3541-AEF3-3E7FD409AA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46E380E2-317F-024E-B5AA-8FF74CAFEA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998E-33D6-714E-8516-1EECD626F07E}" type="slidenum">
              <a:rPr kumimoji="1" lang="zh-TW" altLang="en-US" smtClean="0"/>
              <a:t>‹#›</a:t>
            </a:fld>
            <a:endParaRPr kumimoji="1" lang="zh-TW" altLang="en-US"/>
          </a:p>
        </p:txBody>
      </p:sp>
    </p:spTree>
    <p:extLst>
      <p:ext uri="{BB962C8B-B14F-4D97-AF65-F5344CB8AC3E}">
        <p14:creationId xmlns:p14="http://schemas.microsoft.com/office/powerpoint/2010/main" val="3537282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3.emf"/><Relationship Id="rId5" Type="http://schemas.openxmlformats.org/officeDocument/2006/relationships/oleObject" Target="../embeddings/oleObject2.bin"/><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E87D648-4915-405D-AA7E-808646C4416E}"/>
              </a:ext>
            </a:extLst>
          </p:cNvPr>
          <p:cNvPicPr>
            <a:picLocks noChangeAspect="1"/>
          </p:cNvPicPr>
          <p:nvPr/>
        </p:nvPicPr>
        <p:blipFill rotWithShape="1">
          <a:blip r:embed="rId3"/>
          <a:srcRect l="16065" t="22882" r="11389" b="30087"/>
          <a:stretch/>
        </p:blipFill>
        <p:spPr>
          <a:xfrm>
            <a:off x="9339878" y="92310"/>
            <a:ext cx="2719387" cy="1175285"/>
          </a:xfrm>
          <a:prstGeom prst="rect">
            <a:avLst/>
          </a:prstGeom>
        </p:spPr>
      </p:pic>
      <p:pic>
        <p:nvPicPr>
          <p:cNvPr id="10" name="图片 9">
            <a:extLst>
              <a:ext uri="{FF2B5EF4-FFF2-40B4-BE49-F238E27FC236}">
                <a16:creationId xmlns:a16="http://schemas.microsoft.com/office/drawing/2014/main" id="{3302ADE8-6460-4D84-B05E-4D530A2DC040}"/>
              </a:ext>
            </a:extLst>
          </p:cNvPr>
          <p:cNvPicPr>
            <a:picLocks noChangeAspect="1"/>
          </p:cNvPicPr>
          <p:nvPr/>
        </p:nvPicPr>
        <p:blipFill>
          <a:blip r:embed="rId4"/>
          <a:stretch>
            <a:fillRect/>
          </a:stretch>
        </p:blipFill>
        <p:spPr>
          <a:xfrm>
            <a:off x="5362575" y="2260365"/>
            <a:ext cx="6757988" cy="4505325"/>
          </a:xfrm>
          <a:prstGeom prst="rect">
            <a:avLst/>
          </a:prstGeom>
        </p:spPr>
      </p:pic>
      <p:sp>
        <p:nvSpPr>
          <p:cNvPr id="12" name="文本框 11">
            <a:extLst>
              <a:ext uri="{FF2B5EF4-FFF2-40B4-BE49-F238E27FC236}">
                <a16:creationId xmlns:a16="http://schemas.microsoft.com/office/drawing/2014/main" id="{7AEE01F6-0667-4340-B718-677CB764B8F6}"/>
              </a:ext>
            </a:extLst>
          </p:cNvPr>
          <p:cNvSpPr txBox="1"/>
          <p:nvPr/>
        </p:nvSpPr>
        <p:spPr>
          <a:xfrm>
            <a:off x="686268" y="1015466"/>
            <a:ext cx="698612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616161"/>
                </a:solidFill>
                <a:effectLst/>
                <a:uLnTx/>
                <a:uFillTx/>
                <a:latin typeface="Arial" panose="020B0604020202020204" pitchFamily="34" charset="0"/>
                <a:ea typeface="等线" panose="02010600030101010101" pitchFamily="2" charset="-122"/>
                <a:cs typeface="Arial" panose="020B0604020202020204" pitchFamily="34" charset="0"/>
              </a:rPr>
              <a:t>Toward precise curve offsetting constrained to parametric surfaces</a:t>
            </a:r>
            <a:endParaRPr kumimoji="1" lang="zh-TW" altLang="en-US" sz="3200" b="1" i="0" u="none" strike="noStrike" kern="1200" cap="none" spc="0" normalizeH="0" baseline="0" noProof="0" dirty="0">
              <a:ln>
                <a:noFill/>
              </a:ln>
              <a:solidFill>
                <a:srgbClr val="61616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 name="副標題 2">
            <a:extLst>
              <a:ext uri="{FF2B5EF4-FFF2-40B4-BE49-F238E27FC236}">
                <a16:creationId xmlns:a16="http://schemas.microsoft.com/office/drawing/2014/main" id="{8CE4E018-2104-4FD8-B7E3-BBACCE31B4AE}"/>
              </a:ext>
            </a:extLst>
          </p:cNvPr>
          <p:cNvSpPr txBox="1">
            <a:spLocks/>
          </p:cNvSpPr>
          <p:nvPr/>
        </p:nvSpPr>
        <p:spPr>
          <a:xfrm>
            <a:off x="894478" y="2491312"/>
            <a:ext cx="4882477" cy="1446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kumimoji="1" lang="en-US" altLang="zh-CN" sz="1800" dirty="0" err="1">
                <a:solidFill>
                  <a:srgbClr val="616161"/>
                </a:solidFill>
                <a:latin typeface="Arial" panose="020B0604020202020204" pitchFamily="34" charset="0"/>
                <a:cs typeface="Arial" panose="020B0604020202020204" pitchFamily="34" charset="0"/>
              </a:rPr>
              <a:t>Jin</a:t>
            </a:r>
            <a:r>
              <a:rPr kumimoji="1" lang="en-US" altLang="zh-CN" sz="1800" dirty="0">
                <a:solidFill>
                  <a:srgbClr val="616161"/>
                </a:solidFill>
                <a:latin typeface="Arial" panose="020B0604020202020204" pitchFamily="34" charset="0"/>
                <a:cs typeface="Arial" panose="020B0604020202020204" pitchFamily="34" charset="0"/>
              </a:rPr>
              <a:t> Zhao</a:t>
            </a:r>
            <a:r>
              <a:rPr kumimoji="1" lang="en-US" altLang="zh-CN" sz="1800" baseline="30000" dirty="0">
                <a:solidFill>
                  <a:srgbClr val="616161"/>
                </a:solidFill>
                <a:latin typeface="Arial" panose="020B0604020202020204" pitchFamily="34" charset="0"/>
                <a:cs typeface="Arial" panose="020B0604020202020204" pitchFamily="34" charset="0"/>
              </a:rPr>
              <a:t>a,1</a:t>
            </a:r>
            <a:r>
              <a:rPr kumimoji="1" lang="en" altLang="zh-CN" sz="1800" dirty="0">
                <a:solidFill>
                  <a:srgbClr val="616161"/>
                </a:solidFill>
                <a:latin typeface="Arial" panose="020B0604020202020204" pitchFamily="34" charset="0"/>
                <a:cs typeface="Arial" panose="020B0604020202020204" pitchFamily="34" charset="0"/>
              </a:rPr>
              <a:t> , Pengfei Wang</a:t>
            </a:r>
            <a:r>
              <a:rPr kumimoji="1" lang="en" altLang="zh-CN" sz="1800" baseline="30000" dirty="0">
                <a:solidFill>
                  <a:srgbClr val="616161"/>
                </a:solidFill>
                <a:latin typeface="Arial" panose="020B0604020202020204" pitchFamily="34" charset="0"/>
                <a:cs typeface="Arial" panose="020B0604020202020204" pitchFamily="34" charset="0"/>
              </a:rPr>
              <a:t>a,</a:t>
            </a:r>
            <a:r>
              <a:rPr kumimoji="1" lang="en-US" altLang="zh-CN" sz="1800" baseline="30000" dirty="0">
                <a:solidFill>
                  <a:srgbClr val="616161"/>
                </a:solidFill>
                <a:latin typeface="Arial" panose="020B0604020202020204" pitchFamily="34" charset="0"/>
                <a:cs typeface="Arial" panose="020B0604020202020204" pitchFamily="34" charset="0"/>
              </a:rPr>
              <a:t>1</a:t>
            </a:r>
            <a:r>
              <a:rPr kumimoji="1" lang="en" altLang="zh-CN" sz="1800" dirty="0">
                <a:solidFill>
                  <a:srgbClr val="616161"/>
                </a:solidFill>
                <a:latin typeface="Arial" panose="020B0604020202020204" pitchFamily="34" charset="0"/>
                <a:cs typeface="Arial" panose="020B0604020202020204" pitchFamily="34" charset="0"/>
              </a:rPr>
              <a:t> , Shuangmin Chen</a:t>
            </a:r>
            <a:r>
              <a:rPr kumimoji="1" lang="en-US" altLang="zh-CN" sz="1800" baseline="30000" dirty="0">
                <a:solidFill>
                  <a:srgbClr val="616161"/>
                </a:solidFill>
                <a:latin typeface="Arial" panose="020B0604020202020204" pitchFamily="34" charset="0"/>
                <a:cs typeface="Arial" panose="020B0604020202020204" pitchFamily="34" charset="0"/>
              </a:rPr>
              <a:t>b</a:t>
            </a:r>
            <a:r>
              <a:rPr kumimoji="1" lang="en" altLang="zh-CN" sz="1800" dirty="0">
                <a:solidFill>
                  <a:srgbClr val="616161"/>
                </a:solidFill>
                <a:latin typeface="Arial" panose="020B0604020202020204" pitchFamily="34" charset="0"/>
                <a:cs typeface="Arial" panose="020B0604020202020204" pitchFamily="34" charset="0"/>
              </a:rPr>
              <a:t> , Jiong Guo</a:t>
            </a:r>
            <a:r>
              <a:rPr kumimoji="1" lang="en-US" altLang="zh-CN" sz="1800" baseline="30000" dirty="0">
                <a:solidFill>
                  <a:srgbClr val="616161"/>
                </a:solidFill>
                <a:latin typeface="Arial" panose="020B0604020202020204" pitchFamily="34" charset="0"/>
                <a:cs typeface="Arial" panose="020B0604020202020204" pitchFamily="34" charset="0"/>
              </a:rPr>
              <a:t>a </a:t>
            </a:r>
            <a:r>
              <a:rPr kumimoji="1" lang="en" altLang="zh-CN" sz="1800" dirty="0">
                <a:solidFill>
                  <a:srgbClr val="616161"/>
                </a:solidFill>
                <a:latin typeface="Arial" panose="020B0604020202020204" pitchFamily="34" charset="0"/>
                <a:cs typeface="Arial" panose="020B0604020202020204" pitchFamily="34" charset="0"/>
              </a:rPr>
              <a:t>, Shiqing Xin</a:t>
            </a:r>
            <a:r>
              <a:rPr kumimoji="1" lang="en-US" altLang="zh-CN" sz="1800" baseline="30000" dirty="0">
                <a:solidFill>
                  <a:srgbClr val="616161"/>
                </a:solidFill>
                <a:latin typeface="Arial" panose="020B0604020202020204" pitchFamily="34" charset="0"/>
                <a:cs typeface="Arial" panose="020B0604020202020204" pitchFamily="34" charset="0"/>
              </a:rPr>
              <a:t>a</a:t>
            </a:r>
            <a:r>
              <a:rPr kumimoji="1" lang="en" altLang="zh-CN" sz="1800" dirty="0">
                <a:solidFill>
                  <a:srgbClr val="616161"/>
                </a:solidFill>
                <a:latin typeface="Arial" panose="020B0604020202020204" pitchFamily="34" charset="0"/>
                <a:cs typeface="Arial" panose="020B0604020202020204" pitchFamily="34" charset="0"/>
              </a:rPr>
              <a:t>, Changhe Tu</a:t>
            </a:r>
            <a:r>
              <a:rPr kumimoji="1" lang="en-US" altLang="zh-CN" sz="1800" baseline="30000" dirty="0">
                <a:solidFill>
                  <a:srgbClr val="616161"/>
                </a:solidFill>
                <a:latin typeface="Arial" panose="020B0604020202020204" pitchFamily="34" charset="0"/>
                <a:cs typeface="Arial" panose="020B0604020202020204" pitchFamily="34" charset="0"/>
              </a:rPr>
              <a:t> a</a:t>
            </a:r>
            <a:r>
              <a:rPr kumimoji="1" lang="en" altLang="zh-CN" sz="1800" dirty="0">
                <a:solidFill>
                  <a:srgbClr val="616161"/>
                </a:solidFill>
                <a:latin typeface="Arial" panose="020B0604020202020204" pitchFamily="34" charset="0"/>
                <a:cs typeface="Arial" panose="020B0604020202020204" pitchFamily="34" charset="0"/>
              </a:rPr>
              <a:t>, Wenping Wang</a:t>
            </a:r>
            <a:r>
              <a:rPr kumimoji="1" lang="en-US" altLang="zh-CN" sz="1800" baseline="30000" dirty="0">
                <a:solidFill>
                  <a:srgbClr val="616161"/>
                </a:solidFill>
                <a:latin typeface="Arial" panose="020B0604020202020204" pitchFamily="34" charset="0"/>
                <a:cs typeface="Arial" panose="020B0604020202020204" pitchFamily="34" charset="0"/>
              </a:rPr>
              <a:t>c</a:t>
            </a:r>
            <a:endParaRPr kumimoji="1" lang="zh-TW" altLang="en-US" sz="1800" baseline="30000" dirty="0">
              <a:solidFill>
                <a:srgbClr val="616161"/>
              </a:solidFill>
              <a:latin typeface="Arial" panose="020B0604020202020204" pitchFamily="34" charset="0"/>
              <a:cs typeface="Arial" panose="020B0604020202020204" pitchFamily="34" charset="0"/>
            </a:endParaRPr>
          </a:p>
        </p:txBody>
      </p:sp>
      <p:pic>
        <p:nvPicPr>
          <p:cNvPr id="14" name="图片 13">
            <a:extLst>
              <a:ext uri="{FF2B5EF4-FFF2-40B4-BE49-F238E27FC236}">
                <a16:creationId xmlns:a16="http://schemas.microsoft.com/office/drawing/2014/main" id="{DABB6BFC-2F6D-43DE-BFFB-3291CC2412FB}"/>
              </a:ext>
            </a:extLst>
          </p:cNvPr>
          <p:cNvPicPr>
            <a:picLocks noChangeAspect="1"/>
          </p:cNvPicPr>
          <p:nvPr/>
        </p:nvPicPr>
        <p:blipFill>
          <a:blip r:embed="rId5"/>
          <a:stretch>
            <a:fillRect/>
          </a:stretch>
        </p:blipFill>
        <p:spPr>
          <a:xfrm>
            <a:off x="894478" y="4168899"/>
            <a:ext cx="5101350" cy="1893213"/>
          </a:xfrm>
          <a:prstGeom prst="rect">
            <a:avLst/>
          </a:prstGeom>
        </p:spPr>
      </p:pic>
    </p:spTree>
    <p:extLst>
      <p:ext uri="{BB962C8B-B14F-4D97-AF65-F5344CB8AC3E}">
        <p14:creationId xmlns:p14="http://schemas.microsoft.com/office/powerpoint/2010/main" val="1097151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7AA00-98C1-3C49-F1CA-3B3A7E622501}"/>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9D79B005-64FD-0361-61CE-205BE62EC580}"/>
              </a:ext>
            </a:extLst>
          </p:cNvPr>
          <p:cNvPicPr>
            <a:picLocks noChangeAspect="1"/>
          </p:cNvPicPr>
          <p:nvPr/>
        </p:nvPicPr>
        <p:blipFill>
          <a:blip r:embed="rId3"/>
          <a:stretch>
            <a:fillRect/>
          </a:stretch>
        </p:blipFill>
        <p:spPr>
          <a:xfrm>
            <a:off x="1477468" y="1506692"/>
            <a:ext cx="4789982" cy="4183390"/>
          </a:xfrm>
          <a:prstGeom prst="rect">
            <a:avLst/>
          </a:prstGeom>
        </p:spPr>
      </p:pic>
      <p:sp>
        <p:nvSpPr>
          <p:cNvPr id="12" name="文本框 11">
            <a:extLst>
              <a:ext uri="{FF2B5EF4-FFF2-40B4-BE49-F238E27FC236}">
                <a16:creationId xmlns:a16="http://schemas.microsoft.com/office/drawing/2014/main" id="{E47EFA9D-3629-5CC8-3D3A-2721E7D6C97F}"/>
              </a:ext>
            </a:extLst>
          </p:cNvPr>
          <p:cNvSpPr txBox="1"/>
          <p:nvPr/>
        </p:nvSpPr>
        <p:spPr>
          <a:xfrm>
            <a:off x="6847651" y="2007908"/>
            <a:ext cx="4464874" cy="3266985"/>
          </a:xfrm>
          <a:custGeom>
            <a:avLst/>
            <a:gdLst>
              <a:gd name="connsiteX0" fmla="*/ 0 w 4464874"/>
              <a:gd name="connsiteY0" fmla="*/ 0 h 3266985"/>
              <a:gd name="connsiteX1" fmla="*/ 682488 w 4464874"/>
              <a:gd name="connsiteY1" fmla="*/ 0 h 3266985"/>
              <a:gd name="connsiteX2" fmla="*/ 1320327 w 4464874"/>
              <a:gd name="connsiteY2" fmla="*/ 0 h 3266985"/>
              <a:gd name="connsiteX3" fmla="*/ 2047464 w 4464874"/>
              <a:gd name="connsiteY3" fmla="*/ 0 h 3266985"/>
              <a:gd name="connsiteX4" fmla="*/ 2729952 w 4464874"/>
              <a:gd name="connsiteY4" fmla="*/ 0 h 3266985"/>
              <a:gd name="connsiteX5" fmla="*/ 3323142 w 4464874"/>
              <a:gd name="connsiteY5" fmla="*/ 0 h 3266985"/>
              <a:gd name="connsiteX6" fmla="*/ 4464874 w 4464874"/>
              <a:gd name="connsiteY6" fmla="*/ 0 h 3266985"/>
              <a:gd name="connsiteX7" fmla="*/ 4464874 w 4464874"/>
              <a:gd name="connsiteY7" fmla="*/ 620727 h 3266985"/>
              <a:gd name="connsiteX8" fmla="*/ 4464874 w 4464874"/>
              <a:gd name="connsiteY8" fmla="*/ 1176115 h 3266985"/>
              <a:gd name="connsiteX9" fmla="*/ 4464874 w 4464874"/>
              <a:gd name="connsiteY9" fmla="*/ 1764172 h 3266985"/>
              <a:gd name="connsiteX10" fmla="*/ 4464874 w 4464874"/>
              <a:gd name="connsiteY10" fmla="*/ 2352229 h 3266985"/>
              <a:gd name="connsiteX11" fmla="*/ 4464874 w 4464874"/>
              <a:gd name="connsiteY11" fmla="*/ 3266985 h 3266985"/>
              <a:gd name="connsiteX12" fmla="*/ 3916332 w 4464874"/>
              <a:gd name="connsiteY12" fmla="*/ 3266985 h 3266985"/>
              <a:gd name="connsiteX13" fmla="*/ 3367791 w 4464874"/>
              <a:gd name="connsiteY13" fmla="*/ 3266985 h 3266985"/>
              <a:gd name="connsiteX14" fmla="*/ 2819249 w 4464874"/>
              <a:gd name="connsiteY14" fmla="*/ 3266985 h 3266985"/>
              <a:gd name="connsiteX15" fmla="*/ 2092112 w 4464874"/>
              <a:gd name="connsiteY15" fmla="*/ 3266985 h 3266985"/>
              <a:gd name="connsiteX16" fmla="*/ 1498922 w 4464874"/>
              <a:gd name="connsiteY16" fmla="*/ 3266985 h 3266985"/>
              <a:gd name="connsiteX17" fmla="*/ 995029 w 4464874"/>
              <a:gd name="connsiteY17" fmla="*/ 3266985 h 3266985"/>
              <a:gd name="connsiteX18" fmla="*/ 0 w 4464874"/>
              <a:gd name="connsiteY18" fmla="*/ 3266985 h 3266985"/>
              <a:gd name="connsiteX19" fmla="*/ 0 w 4464874"/>
              <a:gd name="connsiteY19" fmla="*/ 2580918 h 3266985"/>
              <a:gd name="connsiteX20" fmla="*/ 0 w 4464874"/>
              <a:gd name="connsiteY20" fmla="*/ 1927521 h 3266985"/>
              <a:gd name="connsiteX21" fmla="*/ 0 w 4464874"/>
              <a:gd name="connsiteY21" fmla="*/ 1306794 h 3266985"/>
              <a:gd name="connsiteX22" fmla="*/ 0 w 4464874"/>
              <a:gd name="connsiteY22" fmla="*/ 588057 h 3266985"/>
              <a:gd name="connsiteX23" fmla="*/ 0 w 4464874"/>
              <a:gd name="connsiteY23" fmla="*/ 0 h 326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64874" h="3266985" extrusionOk="0">
                <a:moveTo>
                  <a:pt x="0" y="0"/>
                </a:moveTo>
                <a:cubicBezTo>
                  <a:pt x="232704" y="-26653"/>
                  <a:pt x="398653" y="2357"/>
                  <a:pt x="682488" y="0"/>
                </a:cubicBezTo>
                <a:cubicBezTo>
                  <a:pt x="966323" y="-2357"/>
                  <a:pt x="1016805" y="16844"/>
                  <a:pt x="1320327" y="0"/>
                </a:cubicBezTo>
                <a:cubicBezTo>
                  <a:pt x="1623849" y="-16844"/>
                  <a:pt x="1753587" y="22861"/>
                  <a:pt x="2047464" y="0"/>
                </a:cubicBezTo>
                <a:cubicBezTo>
                  <a:pt x="2341341" y="-22861"/>
                  <a:pt x="2438373" y="-10904"/>
                  <a:pt x="2729952" y="0"/>
                </a:cubicBezTo>
                <a:cubicBezTo>
                  <a:pt x="3021531" y="10904"/>
                  <a:pt x="3112800" y="-15429"/>
                  <a:pt x="3323142" y="0"/>
                </a:cubicBezTo>
                <a:cubicBezTo>
                  <a:pt x="3533484" y="15429"/>
                  <a:pt x="3977680" y="18208"/>
                  <a:pt x="4464874" y="0"/>
                </a:cubicBezTo>
                <a:cubicBezTo>
                  <a:pt x="4455014" y="124995"/>
                  <a:pt x="4479901" y="314598"/>
                  <a:pt x="4464874" y="620727"/>
                </a:cubicBezTo>
                <a:cubicBezTo>
                  <a:pt x="4449847" y="926856"/>
                  <a:pt x="4463760" y="913155"/>
                  <a:pt x="4464874" y="1176115"/>
                </a:cubicBezTo>
                <a:cubicBezTo>
                  <a:pt x="4465988" y="1439075"/>
                  <a:pt x="4474626" y="1642524"/>
                  <a:pt x="4464874" y="1764172"/>
                </a:cubicBezTo>
                <a:cubicBezTo>
                  <a:pt x="4455122" y="1885820"/>
                  <a:pt x="4491559" y="2113216"/>
                  <a:pt x="4464874" y="2352229"/>
                </a:cubicBezTo>
                <a:cubicBezTo>
                  <a:pt x="4438189" y="2591242"/>
                  <a:pt x="4509997" y="3081692"/>
                  <a:pt x="4464874" y="3266985"/>
                </a:cubicBezTo>
                <a:cubicBezTo>
                  <a:pt x="4320785" y="3249515"/>
                  <a:pt x="4117015" y="3290140"/>
                  <a:pt x="3916332" y="3266985"/>
                </a:cubicBezTo>
                <a:cubicBezTo>
                  <a:pt x="3715649" y="3243830"/>
                  <a:pt x="3564083" y="3278789"/>
                  <a:pt x="3367791" y="3266985"/>
                </a:cubicBezTo>
                <a:cubicBezTo>
                  <a:pt x="3171499" y="3255181"/>
                  <a:pt x="3063461" y="3263792"/>
                  <a:pt x="2819249" y="3266985"/>
                </a:cubicBezTo>
                <a:cubicBezTo>
                  <a:pt x="2575037" y="3270178"/>
                  <a:pt x="2317180" y="3253816"/>
                  <a:pt x="2092112" y="3266985"/>
                </a:cubicBezTo>
                <a:cubicBezTo>
                  <a:pt x="1867044" y="3280154"/>
                  <a:pt x="1700046" y="3254065"/>
                  <a:pt x="1498922" y="3266985"/>
                </a:cubicBezTo>
                <a:cubicBezTo>
                  <a:pt x="1297798" y="3279906"/>
                  <a:pt x="1121932" y="3246530"/>
                  <a:pt x="995029" y="3266985"/>
                </a:cubicBezTo>
                <a:cubicBezTo>
                  <a:pt x="868126" y="3287440"/>
                  <a:pt x="424192" y="3270520"/>
                  <a:pt x="0" y="3266985"/>
                </a:cubicBezTo>
                <a:cubicBezTo>
                  <a:pt x="12914" y="3127490"/>
                  <a:pt x="2639" y="2865817"/>
                  <a:pt x="0" y="2580918"/>
                </a:cubicBezTo>
                <a:cubicBezTo>
                  <a:pt x="-2639" y="2296019"/>
                  <a:pt x="31613" y="2252651"/>
                  <a:pt x="0" y="1927521"/>
                </a:cubicBezTo>
                <a:cubicBezTo>
                  <a:pt x="-31613" y="1602391"/>
                  <a:pt x="-22524" y="1511465"/>
                  <a:pt x="0" y="1306794"/>
                </a:cubicBezTo>
                <a:cubicBezTo>
                  <a:pt x="22524" y="1102123"/>
                  <a:pt x="-11509" y="743857"/>
                  <a:pt x="0" y="588057"/>
                </a:cubicBezTo>
                <a:cubicBezTo>
                  <a:pt x="11509" y="432257"/>
                  <a:pt x="24490" y="251113"/>
                  <a:pt x="0" y="0"/>
                </a:cubicBezTo>
                <a:close/>
              </a:path>
            </a:pathLst>
          </a:custGeom>
          <a:noFill/>
          <a:ln w="28575">
            <a:solidFill>
              <a:schemeClr val="accent6">
                <a:lumMod val="75000"/>
              </a:schemeClr>
            </a:solidFill>
            <a:extLst>
              <a:ext uri="{C807C97D-BFC1-408E-A445-0C87EB9F89A2}">
                <ask:lineSketchStyleProps xmlns:ask="http://schemas.microsoft.com/office/drawing/2018/sketchyshapes" sd="3098272673">
                  <a:prstGeom prst="rect">
                    <a:avLst/>
                  </a:prstGeom>
                  <ask:type>
                    <ask:lineSketchFreehand/>
                  </ask:type>
                </ask:lineSketchStyleProps>
              </a:ext>
            </a:extLst>
          </a:ln>
        </p:spPr>
        <p:txBody>
          <a:bodyPr wrap="square">
            <a:spAutoFit/>
          </a:bodyPr>
          <a:lstStyle/>
          <a:p>
            <a:pPr marL="342900" indent="-342900">
              <a:lnSpc>
                <a:spcPct val="150000"/>
              </a:lnSpc>
              <a:buFont typeface="Arial" panose="020B0604020202020204" pitchFamily="34" charset="0"/>
              <a:buChar char="•"/>
            </a:pPr>
            <a:r>
              <a:rPr lang="en" altLang="zh-CN" sz="2000" dirty="0">
                <a:solidFill>
                  <a:schemeClr val="tx1">
                    <a:lumMod val="65000"/>
                    <a:lumOff val="35000"/>
                  </a:schemeClr>
                </a:solidFill>
                <a:latin typeface="Arial" panose="020B0604020202020204" pitchFamily="34" charset="0"/>
                <a:cs typeface="Arial" panose="020B0604020202020204" pitchFamily="34" charset="0"/>
              </a:rPr>
              <a:t>Build Delaunay triangulation in parameter space</a:t>
            </a:r>
          </a:p>
          <a:p>
            <a:pPr marL="342900" indent="-342900">
              <a:lnSpc>
                <a:spcPct val="150000"/>
              </a:lnSpc>
              <a:buFont typeface="Arial" panose="020B0604020202020204" pitchFamily="34" charset="0"/>
              <a:buChar char="•"/>
            </a:pPr>
            <a:r>
              <a:rPr lang="en-US" altLang="zh-CN" sz="2000" i="1" dirty="0">
                <a:solidFill>
                  <a:schemeClr val="tx1">
                    <a:lumMod val="65000"/>
                    <a:lumOff val="35000"/>
                  </a:schemeClr>
                </a:solidFill>
                <a:latin typeface="Times New Roman" panose="02020603050405020304" pitchFamily="18" charset="0"/>
                <a:cs typeface="Times New Roman" panose="02020603050405020304" pitchFamily="18" charset="0"/>
              </a:rPr>
              <a:t>The</a:t>
            </a:r>
            <a:r>
              <a:rPr lang="zh-CN" altLang="en-US" sz="2000" i="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zh-CN" sz="2000" i="1" dirty="0">
                <a:solidFill>
                  <a:schemeClr val="tx1">
                    <a:lumMod val="65000"/>
                    <a:lumOff val="35000"/>
                  </a:schemeClr>
                </a:solidFill>
                <a:latin typeface="Times New Roman" panose="02020603050405020304" pitchFamily="18" charset="0"/>
                <a:cs typeface="Times New Roman" panose="02020603050405020304" pitchFamily="18" charset="0"/>
              </a:rPr>
              <a:t>edge</a:t>
            </a:r>
            <a:r>
              <a:rPr lang="zh-CN" altLang="en-US" sz="2000" i="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zh-CN" sz="2000" i="1" dirty="0">
                <a:solidFill>
                  <a:schemeClr val="tx1">
                    <a:lumMod val="65000"/>
                    <a:lumOff val="35000"/>
                  </a:schemeClr>
                </a:solidFill>
                <a:latin typeface="Times New Roman" panose="02020603050405020304" pitchFamily="18" charset="0"/>
                <a:cs typeface="Times New Roman" panose="02020603050405020304" pitchFamily="18" charset="0"/>
              </a:rPr>
              <a:t>flipping</a:t>
            </a:r>
            <a:r>
              <a:rPr lang="zh-CN" altLang="en-US" sz="2000" i="1"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altLang="zh-CN" sz="2000" i="1" dirty="0">
                <a:solidFill>
                  <a:schemeClr val="tx1">
                    <a:lumMod val="65000"/>
                    <a:lumOff val="35000"/>
                  </a:schemeClr>
                </a:solidFill>
                <a:latin typeface="Times New Roman" panose="02020603050405020304" pitchFamily="18" charset="0"/>
                <a:cs typeface="Times New Roman" panose="02020603050405020304" pitchFamily="18" charset="0"/>
              </a:rPr>
              <a:t>method</a:t>
            </a:r>
            <a:r>
              <a:rPr lang="zh-CN" altLang="en-US" sz="20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 altLang="zh-CN" sz="2000" dirty="0">
                <a:solidFill>
                  <a:schemeClr val="tx1">
                    <a:lumMod val="65000"/>
                    <a:lumOff val="35000"/>
                  </a:schemeClr>
                </a:solidFill>
                <a:latin typeface="Arial" panose="020B0604020202020204" pitchFamily="34" charset="0"/>
                <a:cs typeface="Arial" panose="020B0604020202020204" pitchFamily="34" charset="0"/>
              </a:rPr>
              <a:t>: Iteratively flip edges to approximate geodesic distances</a:t>
            </a:r>
          </a:p>
          <a:p>
            <a:pPr marL="342900" indent="-342900">
              <a:lnSpc>
                <a:spcPct val="150000"/>
              </a:lnSpc>
              <a:buFont typeface="Arial" panose="020B0604020202020204" pitchFamily="34" charset="0"/>
              <a:buChar char="•"/>
            </a:pPr>
            <a:r>
              <a:rPr lang="en" altLang="zh-CN" sz="2000" dirty="0">
                <a:solidFill>
                  <a:schemeClr val="tx1">
                    <a:lumMod val="65000"/>
                    <a:lumOff val="35000"/>
                  </a:schemeClr>
                </a:solidFill>
                <a:latin typeface="Arial" panose="020B0604020202020204" pitchFamily="34" charset="0"/>
                <a:cs typeface="Arial" panose="020B0604020202020204" pitchFamily="34" charset="0"/>
              </a:rPr>
              <a:t>No expensive 3D geometric queries needed</a:t>
            </a:r>
            <a:endParaRPr lang="zh-CN" altLang="en-US" sz="2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0BDFFBEC-9FEE-B76B-0340-9EC37D3E7291}"/>
              </a:ext>
            </a:extLst>
          </p:cNvPr>
          <p:cNvSpPr txBox="1"/>
          <p:nvPr/>
        </p:nvSpPr>
        <p:spPr>
          <a:xfrm>
            <a:off x="1898006" y="5628526"/>
            <a:ext cx="1439765" cy="400110"/>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altLang="zh-CN" sz="2000" b="1" dirty="0">
                <a:cs typeface="Arial" panose="020B0604020202020204" pitchFamily="34" charset="0"/>
              </a:rPr>
              <a:t>Initial</a:t>
            </a:r>
            <a:r>
              <a:rPr lang="zh-CN" altLang="en-US" b="1" dirty="0">
                <a:cs typeface="Arial" panose="020B0604020202020204" pitchFamily="34" charset="0"/>
              </a:rPr>
              <a:t> </a:t>
            </a:r>
          </a:p>
        </p:txBody>
      </p:sp>
      <p:sp>
        <p:nvSpPr>
          <p:cNvPr id="21" name="文本框 20">
            <a:extLst>
              <a:ext uri="{FF2B5EF4-FFF2-40B4-BE49-F238E27FC236}">
                <a16:creationId xmlns:a16="http://schemas.microsoft.com/office/drawing/2014/main" id="{3F0537B4-392F-A51F-6D0F-3A7B487117A7}"/>
              </a:ext>
            </a:extLst>
          </p:cNvPr>
          <p:cNvSpPr txBox="1"/>
          <p:nvPr/>
        </p:nvSpPr>
        <p:spPr>
          <a:xfrm>
            <a:off x="4252965" y="5632904"/>
            <a:ext cx="1439765" cy="400110"/>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altLang="zh-CN" sz="2000" b="1" dirty="0">
                <a:cs typeface="Arial" panose="020B0604020202020204" pitchFamily="34" charset="0"/>
              </a:rPr>
              <a:t>Result</a:t>
            </a:r>
            <a:r>
              <a:rPr lang="zh-CN" altLang="en-US" sz="2000" b="1" dirty="0">
                <a:latin typeface="Arial" panose="020B0604020202020204" pitchFamily="34" charset="0"/>
                <a:cs typeface="Arial" panose="020B0604020202020204" pitchFamily="34" charset="0"/>
              </a:rPr>
              <a:t> </a:t>
            </a:r>
          </a:p>
        </p:txBody>
      </p:sp>
      <p:sp>
        <p:nvSpPr>
          <p:cNvPr id="23" name="上弧形箭头 22">
            <a:extLst>
              <a:ext uri="{FF2B5EF4-FFF2-40B4-BE49-F238E27FC236}">
                <a16:creationId xmlns:a16="http://schemas.microsoft.com/office/drawing/2014/main" id="{5A327D6D-ED48-CDC9-D080-7831545285F6}"/>
              </a:ext>
            </a:extLst>
          </p:cNvPr>
          <p:cNvSpPr/>
          <p:nvPr/>
        </p:nvSpPr>
        <p:spPr>
          <a:xfrm>
            <a:off x="3247874" y="5690082"/>
            <a:ext cx="859114" cy="338554"/>
          </a:xfrm>
          <a:prstGeom prst="curved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4" name="文本框 23">
            <a:extLst>
              <a:ext uri="{FF2B5EF4-FFF2-40B4-BE49-F238E27FC236}">
                <a16:creationId xmlns:a16="http://schemas.microsoft.com/office/drawing/2014/main" id="{143FA03F-8F22-FA16-F494-9381C86BA10F}"/>
              </a:ext>
            </a:extLst>
          </p:cNvPr>
          <p:cNvSpPr txBox="1"/>
          <p:nvPr/>
        </p:nvSpPr>
        <p:spPr>
          <a:xfrm>
            <a:off x="2957548" y="6028636"/>
            <a:ext cx="1439765"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altLang="zh-CN" b="1" dirty="0">
                <a:solidFill>
                  <a:srgbClr val="C00000"/>
                </a:solidFill>
                <a:cs typeface="Arial" panose="020B0604020202020204" pitchFamily="34" charset="0"/>
              </a:rPr>
              <a:t>Flip</a:t>
            </a:r>
            <a:r>
              <a:rPr lang="zh-CN" altLang="en-US" sz="1600" b="1" dirty="0">
                <a:solidFill>
                  <a:srgbClr val="C00000"/>
                </a:solidFill>
                <a:latin typeface="Arial" panose="020B0604020202020204" pitchFamily="34" charset="0"/>
                <a:cs typeface="Arial" panose="020B0604020202020204" pitchFamily="34" charset="0"/>
              </a:rPr>
              <a:t> </a:t>
            </a:r>
          </a:p>
        </p:txBody>
      </p:sp>
      <p:sp>
        <p:nvSpPr>
          <p:cNvPr id="25" name="文本框 24">
            <a:extLst>
              <a:ext uri="{FF2B5EF4-FFF2-40B4-BE49-F238E27FC236}">
                <a16:creationId xmlns:a16="http://schemas.microsoft.com/office/drawing/2014/main" id="{8666DB37-1785-8F03-6AEE-40C4491CB17F}"/>
              </a:ext>
            </a:extLst>
          </p:cNvPr>
          <p:cNvSpPr txBox="1"/>
          <p:nvPr/>
        </p:nvSpPr>
        <p:spPr>
          <a:xfrm>
            <a:off x="70718" y="4285375"/>
            <a:ext cx="1534964" cy="1015663"/>
          </a:xfrm>
          <a:prstGeom prst="rect">
            <a:avLst/>
          </a:prstGeom>
          <a:noFill/>
        </p:spPr>
        <p:txBody>
          <a:bodyPr wrap="square">
            <a:spAutoFit/>
          </a:bodyPr>
          <a:lstStyle/>
          <a:p>
            <a:r>
              <a:rPr lang="en-US" altLang="zh-CN" sz="2000" dirty="0">
                <a:solidFill>
                  <a:schemeClr val="bg2">
                    <a:lumMod val="25000"/>
                  </a:schemeClr>
                </a:solidFill>
                <a:latin typeface="Comic Sans MS" panose="030F0702030302020204" pitchFamily="66" charset="0"/>
                <a:cs typeface="Arial" panose="020B0604020202020204" pitchFamily="34" charset="0"/>
              </a:rPr>
              <a:t>2D parametric domain</a:t>
            </a:r>
          </a:p>
        </p:txBody>
      </p:sp>
      <p:sp>
        <p:nvSpPr>
          <p:cNvPr id="26" name="文本框 25">
            <a:extLst>
              <a:ext uri="{FF2B5EF4-FFF2-40B4-BE49-F238E27FC236}">
                <a16:creationId xmlns:a16="http://schemas.microsoft.com/office/drawing/2014/main" id="{97A3950E-D2A3-3DCF-5786-54D8C7E02701}"/>
              </a:ext>
            </a:extLst>
          </p:cNvPr>
          <p:cNvSpPr txBox="1"/>
          <p:nvPr/>
        </p:nvSpPr>
        <p:spPr>
          <a:xfrm>
            <a:off x="70718" y="2170256"/>
            <a:ext cx="1868548" cy="1015663"/>
          </a:xfrm>
          <a:prstGeom prst="rect">
            <a:avLst/>
          </a:prstGeom>
          <a:noFill/>
        </p:spPr>
        <p:txBody>
          <a:bodyPr wrap="square">
            <a:spAutoFit/>
          </a:bodyPr>
          <a:lstStyle/>
          <a:p>
            <a:r>
              <a:rPr lang="en-US" altLang="zh-CN" sz="2000" dirty="0">
                <a:solidFill>
                  <a:schemeClr val="bg2">
                    <a:lumMod val="25000"/>
                  </a:schemeClr>
                </a:solidFill>
                <a:latin typeface="Comic Sans MS" panose="030F0702030302020204" pitchFamily="66" charset="0"/>
                <a:cs typeface="Arial" panose="020B0604020202020204" pitchFamily="34" charset="0"/>
              </a:rPr>
              <a:t>3D parametric</a:t>
            </a:r>
          </a:p>
          <a:p>
            <a:r>
              <a:rPr lang="en-US" altLang="zh-CN" sz="2000" dirty="0">
                <a:solidFill>
                  <a:schemeClr val="bg2">
                    <a:lumMod val="25000"/>
                  </a:schemeClr>
                </a:solidFill>
                <a:latin typeface="Comic Sans MS" panose="030F0702030302020204" pitchFamily="66" charset="0"/>
                <a:cs typeface="Arial" panose="020B0604020202020204" pitchFamily="34" charset="0"/>
              </a:rPr>
              <a:t>surface</a:t>
            </a:r>
          </a:p>
        </p:txBody>
      </p:sp>
      <p:sp>
        <p:nvSpPr>
          <p:cNvPr id="13" name="矩形 12">
            <a:extLst>
              <a:ext uri="{FF2B5EF4-FFF2-40B4-BE49-F238E27FC236}">
                <a16:creationId xmlns:a16="http://schemas.microsoft.com/office/drawing/2014/main" id="{98029DB1-6957-47D3-9C84-94363AECCBCC}"/>
              </a:ext>
            </a:extLst>
          </p:cNvPr>
          <p:cNvSpPr/>
          <p:nvPr/>
        </p:nvSpPr>
        <p:spPr>
          <a:xfrm>
            <a:off x="691055" y="904167"/>
            <a:ext cx="7148323" cy="3048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0" name="標題 1">
            <a:extLst>
              <a:ext uri="{FF2B5EF4-FFF2-40B4-BE49-F238E27FC236}">
                <a16:creationId xmlns:a16="http://schemas.microsoft.com/office/drawing/2014/main" id="{05D7F54F-79D0-F8E0-383A-AA45F8526D8C}"/>
              </a:ext>
            </a:extLst>
          </p:cNvPr>
          <p:cNvSpPr>
            <a:spLocks noGrp="1"/>
          </p:cNvSpPr>
          <p:nvPr>
            <p:ph type="title"/>
          </p:nvPr>
        </p:nvSpPr>
        <p:spPr>
          <a:xfrm>
            <a:off x="838200" y="365125"/>
            <a:ext cx="9508958" cy="1078085"/>
          </a:xfrm>
          <a:ln>
            <a:noFill/>
          </a:ln>
        </p:spPr>
        <p:txBody>
          <a:bodyPr anchor="ctr">
            <a:normAutofit/>
          </a:bodyPr>
          <a:lstStyle/>
          <a:p>
            <a:r>
              <a:rPr kumimoji="1" lang="en" altLang="zh-CN" b="1" dirty="0">
                <a:solidFill>
                  <a:srgbClr val="616161"/>
                </a:solidFill>
                <a:latin typeface="Arial" panose="020B0604020202020204" pitchFamily="34" charset="0"/>
                <a:cs typeface="Arial" panose="020B0604020202020204" pitchFamily="34" charset="0"/>
              </a:rPr>
              <a:t>Constructing</a:t>
            </a:r>
            <a:r>
              <a:rPr kumimoji="1" lang="zh-CN" altLang="en-US" b="1" dirty="0">
                <a:solidFill>
                  <a:srgbClr val="616161"/>
                </a:solidFill>
                <a:latin typeface="Arial" panose="020B0604020202020204" pitchFamily="34" charset="0"/>
                <a:cs typeface="Arial" panose="020B0604020202020204" pitchFamily="34" charset="0"/>
              </a:rPr>
              <a:t> </a:t>
            </a:r>
            <a:r>
              <a:rPr kumimoji="1" lang="en-US" altLang="zh-CN" b="1" dirty="0">
                <a:solidFill>
                  <a:srgbClr val="616161"/>
                </a:solidFill>
                <a:latin typeface="Arial" panose="020B0604020202020204" pitchFamily="34" charset="0"/>
                <a:cs typeface="Arial" panose="020B0604020202020204" pitchFamily="34" charset="0"/>
              </a:rPr>
              <a:t>Intrinsic</a:t>
            </a:r>
            <a:r>
              <a:rPr kumimoji="1" lang="zh-CN" altLang="en-US" b="1" dirty="0">
                <a:solidFill>
                  <a:srgbClr val="616161"/>
                </a:solidFill>
                <a:latin typeface="Arial" panose="020B0604020202020204" pitchFamily="34" charset="0"/>
                <a:cs typeface="Arial" panose="020B0604020202020204" pitchFamily="34" charset="0"/>
              </a:rPr>
              <a:t> </a:t>
            </a:r>
            <a:r>
              <a:rPr kumimoji="1" lang="en-US" altLang="zh-CN" b="1" dirty="0">
                <a:solidFill>
                  <a:srgbClr val="616161"/>
                </a:solidFill>
                <a:latin typeface="Arial" panose="020B0604020202020204" pitchFamily="34" charset="0"/>
                <a:cs typeface="Arial" panose="020B0604020202020204" pitchFamily="34" charset="0"/>
              </a:rPr>
              <a:t>Triangulation</a:t>
            </a:r>
            <a:endParaRPr kumimoji="1" lang="zh-TW" altLang="en-US" b="1" dirty="0">
              <a:solidFill>
                <a:srgbClr val="6161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733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01F33-D87A-406B-F349-08798DDF4E2D}"/>
            </a:ext>
          </a:extLst>
        </p:cNvPr>
        <p:cNvGrpSpPr/>
        <p:nvPr/>
      </p:nvGrpSpPr>
      <p:grpSpPr>
        <a:xfrm>
          <a:off x="0" y="0"/>
          <a:ext cx="0" cy="0"/>
          <a:chOff x="0" y="0"/>
          <a:chExt cx="0" cy="0"/>
        </a:xfrm>
      </p:grpSpPr>
      <p:sp>
        <p:nvSpPr>
          <p:cNvPr id="11" name="矩形 10">
            <a:extLst>
              <a:ext uri="{FF2B5EF4-FFF2-40B4-BE49-F238E27FC236}">
                <a16:creationId xmlns:a16="http://schemas.microsoft.com/office/drawing/2014/main" id="{D2E230CE-8EBA-4ACD-A853-01525665B42A}"/>
              </a:ext>
            </a:extLst>
          </p:cNvPr>
          <p:cNvSpPr/>
          <p:nvPr/>
        </p:nvSpPr>
        <p:spPr>
          <a:xfrm>
            <a:off x="691055" y="904167"/>
            <a:ext cx="6188559" cy="304800"/>
          </a:xfrm>
          <a:prstGeom prst="rect">
            <a:avLst/>
          </a:prstGeom>
          <a:solidFill>
            <a:srgbClr val="DD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標題 1">
            <a:extLst>
              <a:ext uri="{FF2B5EF4-FFF2-40B4-BE49-F238E27FC236}">
                <a16:creationId xmlns:a16="http://schemas.microsoft.com/office/drawing/2014/main" id="{E426F135-E749-61A7-0FFC-5121BA873E3E}"/>
              </a:ext>
            </a:extLst>
          </p:cNvPr>
          <p:cNvSpPr>
            <a:spLocks noGrp="1"/>
          </p:cNvSpPr>
          <p:nvPr>
            <p:ph type="title"/>
          </p:nvPr>
        </p:nvSpPr>
        <p:spPr>
          <a:xfrm>
            <a:off x="838200" y="365125"/>
            <a:ext cx="10515600" cy="1078085"/>
          </a:xfrm>
        </p:spPr>
        <p:txBody>
          <a:bodyPr>
            <a:normAutofit/>
          </a:bodyPr>
          <a:lstStyle/>
          <a:p>
            <a:r>
              <a:rPr kumimoji="1" lang="en" altLang="zh-CN" sz="3200" b="1" dirty="0">
                <a:solidFill>
                  <a:srgbClr val="616161"/>
                </a:solidFill>
                <a:latin typeface="Arial" panose="020B0604020202020204" pitchFamily="34" charset="0"/>
                <a:cs typeface="Arial" panose="020B0604020202020204" pitchFamily="34" charset="0"/>
              </a:rPr>
              <a:t>Voronoi</a:t>
            </a:r>
            <a:r>
              <a:rPr kumimoji="1" lang="zh-CN" altLang="en-US" sz="3200" b="1" dirty="0">
                <a:solidFill>
                  <a:srgbClr val="616161"/>
                </a:solidFill>
                <a:latin typeface="Arial" panose="020B0604020202020204" pitchFamily="34" charset="0"/>
                <a:cs typeface="Arial" panose="020B0604020202020204" pitchFamily="34" charset="0"/>
              </a:rPr>
              <a:t> </a:t>
            </a:r>
            <a:r>
              <a:rPr kumimoji="1" lang="en-US" altLang="zh-CN" sz="3200" b="1" dirty="0">
                <a:solidFill>
                  <a:srgbClr val="616161"/>
                </a:solidFill>
                <a:latin typeface="Arial" panose="020B0604020202020204" pitchFamily="34" charset="0"/>
                <a:cs typeface="Arial" panose="020B0604020202020204" pitchFamily="34" charset="0"/>
              </a:rPr>
              <a:t>Diagram</a:t>
            </a:r>
            <a:r>
              <a:rPr kumimoji="1" lang="zh-CN" altLang="en-US" sz="3200" b="1" dirty="0">
                <a:solidFill>
                  <a:srgbClr val="616161"/>
                </a:solidFill>
                <a:latin typeface="Arial" panose="020B0604020202020204" pitchFamily="34" charset="0"/>
                <a:cs typeface="Arial" panose="020B0604020202020204" pitchFamily="34" charset="0"/>
              </a:rPr>
              <a:t> </a:t>
            </a:r>
            <a:r>
              <a:rPr kumimoji="1" lang="en-US" altLang="zh-CN" sz="3200" b="1" dirty="0">
                <a:solidFill>
                  <a:srgbClr val="616161"/>
                </a:solidFill>
                <a:latin typeface="Arial" panose="020B0604020202020204" pitchFamily="34" charset="0"/>
                <a:cs typeface="Arial" panose="020B0604020202020204" pitchFamily="34" charset="0"/>
              </a:rPr>
              <a:t>Computation</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E48042EC-DBC2-6854-EBB0-6AA2538CE167}"/>
              </a:ext>
            </a:extLst>
          </p:cNvPr>
          <p:cNvSpPr txBox="1"/>
          <p:nvPr/>
        </p:nvSpPr>
        <p:spPr>
          <a:xfrm>
            <a:off x="7117214" y="1827079"/>
            <a:ext cx="4349554" cy="1581710"/>
          </a:xfrm>
          <a:prstGeom prst="roundRect">
            <a:avLst/>
          </a:prstGeom>
          <a:ln w="1905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n-US" altLang="zh-CN" sz="2000" dirty="0">
                <a:cs typeface="Arial" panose="020B0604020202020204" pitchFamily="34" charset="0"/>
              </a:rPr>
              <a:t>Discretize curve into m segments</a:t>
            </a:r>
          </a:p>
          <a:p>
            <a:pPr marL="285750" indent="-285750">
              <a:lnSpc>
                <a:spcPct val="150000"/>
              </a:lnSpc>
              <a:buFont typeface="Arial" panose="020B0604020202020204" pitchFamily="34" charset="0"/>
              <a:buChar char="•"/>
            </a:pPr>
            <a:r>
              <a:rPr lang="en-US" altLang="zh-CN" sz="2000" dirty="0">
                <a:cs typeface="Arial" panose="020B0604020202020204" pitchFamily="34" charset="0"/>
              </a:rPr>
              <a:t>Edge flips approximate geodesic Voronoi on intrinsic mesh</a:t>
            </a:r>
          </a:p>
        </p:txBody>
      </p:sp>
      <p:sp>
        <p:nvSpPr>
          <p:cNvPr id="28" name="文本框 27">
            <a:extLst>
              <a:ext uri="{FF2B5EF4-FFF2-40B4-BE49-F238E27FC236}">
                <a16:creationId xmlns:a16="http://schemas.microsoft.com/office/drawing/2014/main" id="{D4581120-9B14-E361-6253-5DC2976E494B}"/>
              </a:ext>
            </a:extLst>
          </p:cNvPr>
          <p:cNvSpPr txBox="1"/>
          <p:nvPr/>
        </p:nvSpPr>
        <p:spPr>
          <a:xfrm>
            <a:off x="7174363" y="3635451"/>
            <a:ext cx="3011037" cy="2092488"/>
          </a:xfrm>
          <a:prstGeom prst="roundRect">
            <a:avLst/>
          </a:prstGeom>
          <a:ln w="1905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n-US" altLang="zh-CN" sz="2000" dirty="0"/>
              <a:t>Result:</a:t>
            </a:r>
          </a:p>
          <a:p>
            <a:pPr>
              <a:lnSpc>
                <a:spcPct val="150000"/>
              </a:lnSpc>
            </a:pPr>
            <a:r>
              <a:rPr lang="en-US" altLang="zh-CN" sz="2000" dirty="0"/>
              <a:t>Each cell = independent processing region</a:t>
            </a:r>
          </a:p>
          <a:p>
            <a:pPr>
              <a:lnSpc>
                <a:spcPct val="150000"/>
              </a:lnSpc>
            </a:pPr>
            <a:r>
              <a:rPr lang="en-US" altLang="zh-CN" sz="2000" dirty="0"/>
              <a:t>→ Natural parallelization </a:t>
            </a:r>
          </a:p>
        </p:txBody>
      </p:sp>
      <p:pic>
        <p:nvPicPr>
          <p:cNvPr id="3" name="图片 2">
            <a:extLst>
              <a:ext uri="{FF2B5EF4-FFF2-40B4-BE49-F238E27FC236}">
                <a16:creationId xmlns:a16="http://schemas.microsoft.com/office/drawing/2014/main" id="{AEA2C34F-C46D-917A-C6AA-C79AA05E0593}"/>
              </a:ext>
            </a:extLst>
          </p:cNvPr>
          <p:cNvPicPr>
            <a:picLocks noChangeAspect="1"/>
          </p:cNvPicPr>
          <p:nvPr/>
        </p:nvPicPr>
        <p:blipFill>
          <a:blip r:embed="rId3"/>
          <a:stretch>
            <a:fillRect/>
          </a:stretch>
        </p:blipFill>
        <p:spPr>
          <a:xfrm>
            <a:off x="461273" y="2188177"/>
            <a:ext cx="6418341" cy="2894548"/>
          </a:xfrm>
          <a:prstGeom prst="rect">
            <a:avLst/>
          </a:prstGeom>
        </p:spPr>
      </p:pic>
      <p:sp>
        <p:nvSpPr>
          <p:cNvPr id="9" name="文本框 8">
            <a:extLst>
              <a:ext uri="{FF2B5EF4-FFF2-40B4-BE49-F238E27FC236}">
                <a16:creationId xmlns:a16="http://schemas.microsoft.com/office/drawing/2014/main" id="{A015ACDD-17EB-4855-BA2D-49CD74A457AC}"/>
              </a:ext>
            </a:extLst>
          </p:cNvPr>
          <p:cNvSpPr txBox="1"/>
          <p:nvPr/>
        </p:nvSpPr>
        <p:spPr>
          <a:xfrm>
            <a:off x="1194668" y="5061756"/>
            <a:ext cx="1935882" cy="707886"/>
          </a:xfrm>
          <a:prstGeom prst="rect">
            <a:avLst/>
          </a:prstGeom>
          <a:noFill/>
        </p:spPr>
        <p:txBody>
          <a:bodyPr wrap="square">
            <a:spAutoFit/>
          </a:bodyPr>
          <a:lstStyle/>
          <a:p>
            <a:r>
              <a:rPr lang="en-US" altLang="zh-CN" sz="2000" dirty="0">
                <a:solidFill>
                  <a:schemeClr val="bg2">
                    <a:lumMod val="25000"/>
                  </a:schemeClr>
                </a:solidFill>
                <a:latin typeface="Comic Sans MS" panose="030F0702030302020204" pitchFamily="66" charset="0"/>
                <a:cs typeface="Arial" panose="020B0604020202020204" pitchFamily="34" charset="0"/>
              </a:rPr>
              <a:t>3D parametric surface</a:t>
            </a:r>
          </a:p>
        </p:txBody>
      </p:sp>
      <p:sp>
        <p:nvSpPr>
          <p:cNvPr id="10" name="文本框 9">
            <a:extLst>
              <a:ext uri="{FF2B5EF4-FFF2-40B4-BE49-F238E27FC236}">
                <a16:creationId xmlns:a16="http://schemas.microsoft.com/office/drawing/2014/main" id="{BA8B75ED-41EF-48F6-8696-3A0F622E1DC2}"/>
              </a:ext>
            </a:extLst>
          </p:cNvPr>
          <p:cNvSpPr txBox="1"/>
          <p:nvPr/>
        </p:nvSpPr>
        <p:spPr>
          <a:xfrm>
            <a:off x="4348305" y="5059837"/>
            <a:ext cx="1935881" cy="707886"/>
          </a:xfrm>
          <a:prstGeom prst="rect">
            <a:avLst/>
          </a:prstGeom>
          <a:noFill/>
        </p:spPr>
        <p:txBody>
          <a:bodyPr wrap="square">
            <a:spAutoFit/>
          </a:bodyPr>
          <a:lstStyle/>
          <a:p>
            <a:r>
              <a:rPr lang="en-US" altLang="zh-CN" sz="2000" dirty="0">
                <a:solidFill>
                  <a:schemeClr val="bg2">
                    <a:lumMod val="25000"/>
                  </a:schemeClr>
                </a:solidFill>
                <a:latin typeface="Comic Sans MS" panose="030F0702030302020204" pitchFamily="66" charset="0"/>
                <a:cs typeface="Arial" panose="020B0604020202020204" pitchFamily="34" charset="0"/>
              </a:rPr>
              <a:t>2D parametric domain</a:t>
            </a:r>
          </a:p>
        </p:txBody>
      </p:sp>
    </p:spTree>
    <p:extLst>
      <p:ext uri="{BB962C8B-B14F-4D97-AF65-F5344CB8AC3E}">
        <p14:creationId xmlns:p14="http://schemas.microsoft.com/office/powerpoint/2010/main" val="264115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0D8D4-0AB6-0548-D042-F4442E5C9C91}"/>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7E9FB223-ECD0-B2D7-8838-935C25A34E79}"/>
              </a:ext>
            </a:extLst>
          </p:cNvPr>
          <p:cNvSpPr/>
          <p:nvPr/>
        </p:nvSpPr>
        <p:spPr>
          <a:xfrm>
            <a:off x="691055" y="904167"/>
            <a:ext cx="4859411"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8156AEAB-3F67-DCAD-0CDB-12A5F3855372}"/>
              </a:ext>
            </a:extLst>
          </p:cNvPr>
          <p:cNvSpPr>
            <a:spLocks noGrp="1"/>
          </p:cNvSpPr>
          <p:nvPr>
            <p:ph type="title"/>
          </p:nvPr>
        </p:nvSpPr>
        <p:spPr>
          <a:xfrm>
            <a:off x="838200" y="365125"/>
            <a:ext cx="9460832" cy="1078085"/>
          </a:xfrm>
          <a:ln>
            <a:noFill/>
          </a:ln>
        </p:spPr>
        <p:txBody>
          <a:bodyPr>
            <a:normAutofit/>
          </a:bodyPr>
          <a:lstStyle/>
          <a:p>
            <a:r>
              <a:rPr kumimoji="1" lang="en-US" altLang="zh-CN" sz="3200" b="1" dirty="0">
                <a:solidFill>
                  <a:srgbClr val="616161"/>
                </a:solidFill>
                <a:latin typeface="Arial" panose="020B0604020202020204" pitchFamily="34" charset="0"/>
                <a:cs typeface="Arial" panose="020B0604020202020204" pitchFamily="34" charset="0"/>
              </a:rPr>
              <a:t>Offset</a:t>
            </a:r>
            <a:r>
              <a:rPr kumimoji="1" lang="zh-CN" altLang="en-US" sz="3200" b="1" dirty="0">
                <a:solidFill>
                  <a:srgbClr val="616161"/>
                </a:solidFill>
                <a:latin typeface="Arial" panose="020B0604020202020204" pitchFamily="34" charset="0"/>
                <a:cs typeface="Arial" panose="020B0604020202020204" pitchFamily="34" charset="0"/>
              </a:rPr>
              <a:t> </a:t>
            </a:r>
            <a:r>
              <a:rPr kumimoji="1" lang="en-US" altLang="zh-CN" sz="3200" b="1" dirty="0">
                <a:solidFill>
                  <a:srgbClr val="616161"/>
                </a:solidFill>
                <a:latin typeface="Arial" panose="020B0604020202020204" pitchFamily="34" charset="0"/>
                <a:cs typeface="Arial" panose="020B0604020202020204" pitchFamily="34" charset="0"/>
              </a:rPr>
              <a:t>Curve</a:t>
            </a:r>
            <a:r>
              <a:rPr kumimoji="1" lang="zh-CN" altLang="en-US" sz="3200" b="1" dirty="0">
                <a:solidFill>
                  <a:srgbClr val="616161"/>
                </a:solidFill>
                <a:latin typeface="Arial" panose="020B0604020202020204" pitchFamily="34" charset="0"/>
                <a:cs typeface="Arial" panose="020B0604020202020204" pitchFamily="34" charset="0"/>
              </a:rPr>
              <a:t> </a:t>
            </a:r>
            <a:r>
              <a:rPr kumimoji="1" lang="en-US" altLang="zh-CN" sz="3200" b="1" dirty="0">
                <a:solidFill>
                  <a:srgbClr val="616161"/>
                </a:solidFill>
                <a:latin typeface="Arial" panose="020B0604020202020204" pitchFamily="34" charset="0"/>
                <a:cs typeface="Arial" panose="020B0604020202020204" pitchFamily="34" charset="0"/>
              </a:rPr>
              <a:t>Extraction</a:t>
            </a:r>
            <a:r>
              <a:rPr kumimoji="1" lang="zh-CN" altLang="en-US" sz="3200" b="1" dirty="0">
                <a:solidFill>
                  <a:srgbClr val="616161"/>
                </a:solidFill>
                <a:latin typeface="Arial" panose="020B0604020202020204" pitchFamily="34" charset="0"/>
                <a:cs typeface="Arial" panose="020B0604020202020204" pitchFamily="34" charset="0"/>
              </a:rPr>
              <a:t> </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7" name="AutoShape 2" descr="的图片">
            <a:extLst>
              <a:ext uri="{FF2B5EF4-FFF2-40B4-BE49-F238E27FC236}">
                <a16:creationId xmlns:a16="http://schemas.microsoft.com/office/drawing/2014/main" id="{D4D020A1-25A9-B5D3-CD7A-761E4D748A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AutoShape 2" descr="的图片">
            <a:extLst>
              <a:ext uri="{FF2B5EF4-FFF2-40B4-BE49-F238E27FC236}">
                <a16:creationId xmlns:a16="http://schemas.microsoft.com/office/drawing/2014/main" id="{AEE763FD-38DC-8DD1-D65B-D73D85FFAE8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文本框 14">
            <a:extLst>
              <a:ext uri="{FF2B5EF4-FFF2-40B4-BE49-F238E27FC236}">
                <a16:creationId xmlns:a16="http://schemas.microsoft.com/office/drawing/2014/main" id="{2F6342B3-427F-F0E5-82AE-C89C0C42D0DB}"/>
              </a:ext>
            </a:extLst>
          </p:cNvPr>
          <p:cNvSpPr txBox="1"/>
          <p:nvPr/>
        </p:nvSpPr>
        <p:spPr>
          <a:xfrm>
            <a:off x="6834975" y="5182879"/>
            <a:ext cx="4516998" cy="1403589"/>
          </a:xfrm>
          <a:prstGeom prst="rect">
            <a:avLst/>
          </a:prstGeom>
          <a:ln w="28575"/>
        </p:spPr>
        <p:style>
          <a:lnRef idx="2">
            <a:schemeClr val="accent6"/>
          </a:lnRef>
          <a:fillRef idx="1">
            <a:schemeClr val="lt1"/>
          </a:fillRef>
          <a:effectRef idx="0">
            <a:schemeClr val="accent6"/>
          </a:effectRef>
          <a:fontRef idx="minor">
            <a:schemeClr val="dk1"/>
          </a:fontRef>
        </p:style>
        <p:txBody>
          <a:bodyPr wrap="square">
            <a:spAutoFit/>
          </a:bodyPr>
          <a:lstStyle/>
          <a:p>
            <a:pPr>
              <a:lnSpc>
                <a:spcPts val="2600"/>
              </a:lnSpc>
            </a:pPr>
            <a:r>
              <a:rPr lang="en" altLang="zh-CN" dirty="0"/>
              <a:t>Within each Voronoi cell:</a:t>
            </a:r>
          </a:p>
          <a:p>
            <a:pPr marL="285750" indent="-285750">
              <a:lnSpc>
                <a:spcPts val="2600"/>
              </a:lnSpc>
              <a:buFont typeface="Arial" panose="020B0604020202020204" pitchFamily="34" charset="0"/>
              <a:buChar char="•"/>
            </a:pPr>
            <a:r>
              <a:rPr lang="en" altLang="zh-CN" dirty="0"/>
              <a:t>Intersect plane at distance r with triangles</a:t>
            </a:r>
          </a:p>
          <a:p>
            <a:pPr marL="285750" indent="-285750">
              <a:lnSpc>
                <a:spcPts val="2600"/>
              </a:lnSpc>
              <a:buFont typeface="Arial" panose="020B0604020202020204" pitchFamily="34" charset="0"/>
              <a:buChar char="•"/>
            </a:pPr>
            <a:r>
              <a:rPr lang="en" altLang="zh-CN" dirty="0"/>
              <a:t>Extract curve segments</a:t>
            </a:r>
          </a:p>
          <a:p>
            <a:pPr marL="285750" indent="-285750">
              <a:lnSpc>
                <a:spcPts val="2600"/>
              </a:lnSpc>
              <a:buFont typeface="Arial" panose="020B0604020202020204" pitchFamily="34" charset="0"/>
              <a:buChar char="•"/>
            </a:pPr>
            <a:r>
              <a:rPr lang="en" altLang="zh-CN" dirty="0"/>
              <a:t>Merge into complete offset curve</a:t>
            </a:r>
            <a:endParaRPr lang="zh-CN" altLang="en-US" dirty="0"/>
          </a:p>
        </p:txBody>
      </p:sp>
      <p:pic>
        <p:nvPicPr>
          <p:cNvPr id="3" name="图片 2">
            <a:extLst>
              <a:ext uri="{FF2B5EF4-FFF2-40B4-BE49-F238E27FC236}">
                <a16:creationId xmlns:a16="http://schemas.microsoft.com/office/drawing/2014/main" id="{A051C740-98DF-4BE2-035E-1505F2F7A3CC}"/>
              </a:ext>
            </a:extLst>
          </p:cNvPr>
          <p:cNvPicPr>
            <a:picLocks noChangeAspect="1"/>
          </p:cNvPicPr>
          <p:nvPr/>
        </p:nvPicPr>
        <p:blipFill>
          <a:blip r:embed="rId5"/>
          <a:srcRect b="10078"/>
          <a:stretch>
            <a:fillRect/>
          </a:stretch>
        </p:blipFill>
        <p:spPr>
          <a:xfrm>
            <a:off x="6096000" y="1938944"/>
            <a:ext cx="5742940" cy="2689368"/>
          </a:xfrm>
          <a:prstGeom prst="rect">
            <a:avLst/>
          </a:prstGeom>
        </p:spPr>
      </p:pic>
      <p:pic>
        <p:nvPicPr>
          <p:cNvPr id="10" name="up0000">
            <a:hlinkClick r:id="" action="ppaction://media"/>
            <a:extLst>
              <a:ext uri="{FF2B5EF4-FFF2-40B4-BE49-F238E27FC236}">
                <a16:creationId xmlns:a16="http://schemas.microsoft.com/office/drawing/2014/main" id="{8D0AA4BC-30A4-E784-8311-F877270A62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8051" y="1913628"/>
            <a:ext cx="5831749" cy="3280359"/>
          </a:xfrm>
          <a:prstGeom prst="rect">
            <a:avLst/>
          </a:prstGeom>
        </p:spPr>
      </p:pic>
      <p:sp>
        <p:nvSpPr>
          <p:cNvPr id="12" name="文本框 11">
            <a:extLst>
              <a:ext uri="{FF2B5EF4-FFF2-40B4-BE49-F238E27FC236}">
                <a16:creationId xmlns:a16="http://schemas.microsoft.com/office/drawing/2014/main" id="{E39DD3BF-D205-199A-6592-02839905C56C}"/>
              </a:ext>
            </a:extLst>
          </p:cNvPr>
          <p:cNvSpPr txBox="1"/>
          <p:nvPr/>
        </p:nvSpPr>
        <p:spPr>
          <a:xfrm>
            <a:off x="6400800" y="1375666"/>
            <a:ext cx="5791200" cy="400110"/>
          </a:xfrm>
          <a:prstGeom prst="rect">
            <a:avLst/>
          </a:prstGeom>
          <a:noFill/>
        </p:spPr>
        <p:txBody>
          <a:bodyPr wrap="square">
            <a:spAutoFit/>
          </a:bodyPr>
          <a:lstStyle/>
          <a:p>
            <a:r>
              <a:rPr lang="en" altLang="zh-CN" sz="2000" dirty="0">
                <a:solidFill>
                  <a:srgbClr val="C00000"/>
                </a:solidFill>
                <a:cs typeface="Arial" panose="020B0604020202020204" pitchFamily="34" charset="0"/>
              </a:rPr>
              <a:t>Self-intersections handled naturally by cell boundaries </a:t>
            </a:r>
            <a:endParaRPr lang="zh-CN" altLang="en-US" sz="2000" dirty="0">
              <a:solidFill>
                <a:srgbClr val="C00000"/>
              </a:solidFill>
              <a:cs typeface="Arial" panose="020B0604020202020204" pitchFamily="34" charset="0"/>
            </a:endParaRPr>
          </a:p>
        </p:txBody>
      </p:sp>
    </p:spTree>
    <p:extLst>
      <p:ext uri="{BB962C8B-B14F-4D97-AF65-F5344CB8AC3E}">
        <p14:creationId xmlns:p14="http://schemas.microsoft.com/office/powerpoint/2010/main" val="136413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AF845-05ED-D289-9A52-EC0ED64DE204}"/>
            </a:ext>
          </a:extLst>
        </p:cNvPr>
        <p:cNvGrpSpPr/>
        <p:nvPr/>
      </p:nvGrpSpPr>
      <p:grpSpPr>
        <a:xfrm>
          <a:off x="0" y="0"/>
          <a:ext cx="0" cy="0"/>
          <a:chOff x="0" y="0"/>
          <a:chExt cx="0" cy="0"/>
        </a:xfrm>
      </p:grpSpPr>
      <p:sp>
        <p:nvSpPr>
          <p:cNvPr id="9" name="矩形 8">
            <a:extLst>
              <a:ext uri="{FF2B5EF4-FFF2-40B4-BE49-F238E27FC236}">
                <a16:creationId xmlns:a16="http://schemas.microsoft.com/office/drawing/2014/main" id="{C00C41D0-A60F-4C1D-AFD5-2B9E29B9A6B1}"/>
              </a:ext>
            </a:extLst>
          </p:cNvPr>
          <p:cNvSpPr/>
          <p:nvPr/>
        </p:nvSpPr>
        <p:spPr>
          <a:xfrm>
            <a:off x="691056" y="904167"/>
            <a:ext cx="5404944" cy="3048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0" name="標題 1">
            <a:extLst>
              <a:ext uri="{FF2B5EF4-FFF2-40B4-BE49-F238E27FC236}">
                <a16:creationId xmlns:a16="http://schemas.microsoft.com/office/drawing/2014/main" id="{D1D7A57E-B751-9467-FF96-E11E067E45B2}"/>
              </a:ext>
            </a:extLst>
          </p:cNvPr>
          <p:cNvSpPr>
            <a:spLocks noGrp="1"/>
          </p:cNvSpPr>
          <p:nvPr>
            <p:ph type="title"/>
          </p:nvPr>
        </p:nvSpPr>
        <p:spPr>
          <a:xfrm>
            <a:off x="838200" y="365125"/>
            <a:ext cx="6167907" cy="1078085"/>
          </a:xfrm>
          <a:ln>
            <a:noFill/>
          </a:ln>
        </p:spPr>
        <p:txBody>
          <a:bodyPr anchor="ctr">
            <a:normAutofit/>
          </a:bodyPr>
          <a:lstStyle/>
          <a:p>
            <a:r>
              <a:rPr kumimoji="1" lang="en" altLang="zh-TW" b="1" dirty="0">
                <a:solidFill>
                  <a:srgbClr val="616161"/>
                </a:solidFill>
                <a:latin typeface="Arial" panose="020B0604020202020204" pitchFamily="34" charset="0"/>
                <a:cs typeface="Arial" panose="020B0604020202020204" pitchFamily="34" charset="0"/>
              </a:rPr>
              <a:t>Result</a:t>
            </a:r>
            <a:r>
              <a:rPr kumimoji="1" lang="en-US" altLang="zh-TW" b="1" dirty="0">
                <a:solidFill>
                  <a:srgbClr val="616161"/>
                </a:solidFill>
                <a:latin typeface="Arial" panose="020B0604020202020204" pitchFamily="34" charset="0"/>
                <a:cs typeface="Arial" panose="020B0604020202020204" pitchFamily="34" charset="0"/>
              </a:rPr>
              <a:t>: </a:t>
            </a:r>
            <a:r>
              <a:rPr kumimoji="1" lang="en" altLang="zh-TW" b="1" dirty="0">
                <a:solidFill>
                  <a:srgbClr val="616161"/>
                </a:solidFill>
                <a:latin typeface="Arial" panose="020B0604020202020204" pitchFamily="34" charset="0"/>
                <a:cs typeface="Arial" panose="020B0604020202020204" pitchFamily="34" charset="0"/>
              </a:rPr>
              <a:t>Visual Comparison</a:t>
            </a:r>
            <a:r>
              <a:rPr kumimoji="1" lang="zh-CN" altLang="en-US" b="1" dirty="0">
                <a:solidFill>
                  <a:srgbClr val="616161"/>
                </a:solidFill>
                <a:latin typeface="Arial" panose="020B0604020202020204" pitchFamily="34" charset="0"/>
                <a:cs typeface="Arial" panose="020B0604020202020204" pitchFamily="34" charset="0"/>
              </a:rPr>
              <a:t> </a:t>
            </a:r>
            <a:endParaRPr kumimoji="1" lang="zh-TW" altLang="en-US" b="1" dirty="0">
              <a:solidFill>
                <a:srgbClr val="616161"/>
              </a:solidFill>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FB28A1D5-AA75-1D15-C2C6-0DEFD2954390}"/>
              </a:ext>
            </a:extLst>
          </p:cNvPr>
          <p:cNvPicPr>
            <a:picLocks noChangeAspect="1"/>
          </p:cNvPicPr>
          <p:nvPr/>
        </p:nvPicPr>
        <p:blipFill>
          <a:blip r:embed="rId3"/>
          <a:srcRect t="677"/>
          <a:stretch>
            <a:fillRect/>
          </a:stretch>
        </p:blipFill>
        <p:spPr>
          <a:xfrm>
            <a:off x="1651994" y="1705077"/>
            <a:ext cx="6763322" cy="4445137"/>
          </a:xfrm>
          <a:prstGeom prst="rect">
            <a:avLst/>
          </a:prstGeom>
        </p:spPr>
      </p:pic>
      <p:sp>
        <p:nvSpPr>
          <p:cNvPr id="14" name="文本框 13">
            <a:extLst>
              <a:ext uri="{FF2B5EF4-FFF2-40B4-BE49-F238E27FC236}">
                <a16:creationId xmlns:a16="http://schemas.microsoft.com/office/drawing/2014/main" id="{269F4444-AAFD-9D9B-036C-E4E2CD359442}"/>
              </a:ext>
            </a:extLst>
          </p:cNvPr>
          <p:cNvSpPr txBox="1"/>
          <p:nvPr/>
        </p:nvSpPr>
        <p:spPr>
          <a:xfrm>
            <a:off x="9091983" y="2217786"/>
            <a:ext cx="2228480" cy="95866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 altLang="zh-CN" sz="2000" dirty="0">
                <a:solidFill>
                  <a:schemeClr val="accent5">
                    <a:lumMod val="50000"/>
                  </a:schemeClr>
                </a:solidFill>
                <a:latin typeface="Arial" panose="020B0604020202020204" pitchFamily="34" charset="0"/>
                <a:cs typeface="Arial" panose="020B0604020202020204" pitchFamily="34" charset="0"/>
              </a:rPr>
              <a:t>Missing</a:t>
            </a:r>
            <a:r>
              <a:rPr lang="zh-CN" altLang="en-US" sz="2000" dirty="0">
                <a:solidFill>
                  <a:schemeClr val="accent5">
                    <a:lumMod val="50000"/>
                  </a:schemeClr>
                </a:solidFill>
                <a:latin typeface="Arial" panose="020B0604020202020204" pitchFamily="34" charset="0"/>
                <a:cs typeface="Arial" panose="020B0604020202020204" pitchFamily="34" charset="0"/>
              </a:rPr>
              <a:t> </a:t>
            </a:r>
            <a:r>
              <a:rPr lang="en-US" altLang="zh-CN" sz="2000" dirty="0">
                <a:solidFill>
                  <a:schemeClr val="accent5">
                    <a:lumMod val="50000"/>
                  </a:schemeClr>
                </a:solidFill>
                <a:latin typeface="Arial" panose="020B0604020202020204" pitchFamily="34" charset="0"/>
                <a:cs typeface="Arial" panose="020B0604020202020204" pitchFamily="34" charset="0"/>
              </a:rPr>
              <a:t>cusps</a:t>
            </a:r>
          </a:p>
          <a:p>
            <a:pPr marL="285750" indent="-285750">
              <a:lnSpc>
                <a:spcPct val="150000"/>
              </a:lnSpc>
              <a:buFont typeface="Arial" panose="020B0604020202020204" pitchFamily="34" charset="0"/>
              <a:buChar char="•"/>
            </a:pPr>
            <a:r>
              <a:rPr lang="en-US" altLang="zh-CN" sz="2000" dirty="0">
                <a:solidFill>
                  <a:schemeClr val="accent5">
                    <a:lumMod val="50000"/>
                  </a:schemeClr>
                </a:solidFill>
                <a:latin typeface="Arial" panose="020B0604020202020204" pitchFamily="34" charset="0"/>
                <a:cs typeface="Arial" panose="020B0604020202020204" pitchFamily="34" charset="0"/>
              </a:rPr>
              <a:t>Feature</a:t>
            </a:r>
            <a:r>
              <a:rPr lang="zh-CN" altLang="en-US" sz="2000" dirty="0">
                <a:solidFill>
                  <a:schemeClr val="accent5">
                    <a:lumMod val="50000"/>
                  </a:schemeClr>
                </a:solidFill>
                <a:latin typeface="Arial" panose="020B0604020202020204" pitchFamily="34" charset="0"/>
                <a:cs typeface="Arial" panose="020B0604020202020204" pitchFamily="34" charset="0"/>
              </a:rPr>
              <a:t> </a:t>
            </a:r>
            <a:r>
              <a:rPr lang="en-US" altLang="zh-CN" sz="2000" dirty="0">
                <a:solidFill>
                  <a:schemeClr val="accent5">
                    <a:lumMod val="50000"/>
                  </a:schemeClr>
                </a:solidFill>
                <a:latin typeface="Arial" panose="020B0604020202020204" pitchFamily="34" charset="0"/>
                <a:cs typeface="Arial" panose="020B0604020202020204" pitchFamily="34" charset="0"/>
              </a:rPr>
              <a:t>loss</a:t>
            </a:r>
            <a:endParaRPr lang="zh-CN" altLang="en-US" sz="2000" dirty="0">
              <a:solidFill>
                <a:schemeClr val="accent5">
                  <a:lumMod val="50000"/>
                </a:schemeClr>
              </a:solidFill>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3434E2C6-BC08-7F80-D2B7-1FB90663BD54}"/>
              </a:ext>
            </a:extLst>
          </p:cNvPr>
          <p:cNvSpPr txBox="1"/>
          <p:nvPr/>
        </p:nvSpPr>
        <p:spPr>
          <a:xfrm>
            <a:off x="9091983" y="4693243"/>
            <a:ext cx="2490417" cy="95866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2000" dirty="0">
                <a:solidFill>
                  <a:srgbClr val="C00000"/>
                </a:solidFill>
                <a:latin typeface="Arial" panose="020B0604020202020204" pitchFamily="34" charset="0"/>
                <a:cs typeface="Arial" panose="020B0604020202020204" pitchFamily="34" charset="0"/>
              </a:rPr>
              <a:t>Cusps</a:t>
            </a:r>
            <a:r>
              <a:rPr lang="zh-CN" altLang="en-US" sz="2000" dirty="0">
                <a:solidFill>
                  <a:srgbClr val="C00000"/>
                </a:solidFill>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preserved</a:t>
            </a:r>
          </a:p>
          <a:p>
            <a:pPr marL="285750" indent="-285750">
              <a:lnSpc>
                <a:spcPct val="150000"/>
              </a:lnSpc>
              <a:buFont typeface="Arial" panose="020B0604020202020204" pitchFamily="34" charset="0"/>
              <a:buChar char="•"/>
            </a:pPr>
            <a:r>
              <a:rPr lang="en-US" altLang="zh-CN" sz="2000" dirty="0">
                <a:solidFill>
                  <a:srgbClr val="C00000"/>
                </a:solidFill>
                <a:latin typeface="Arial" panose="020B0604020202020204" pitchFamily="34" charset="0"/>
                <a:cs typeface="Arial" panose="020B0604020202020204" pitchFamily="34" charset="0"/>
              </a:rPr>
              <a:t>Feature</a:t>
            </a:r>
            <a:r>
              <a:rPr lang="zh-CN" altLang="en-US" sz="2000" dirty="0">
                <a:solidFill>
                  <a:srgbClr val="C00000"/>
                </a:solidFill>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accurate</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23" name="文本占位符 1">
            <a:extLst>
              <a:ext uri="{FF2B5EF4-FFF2-40B4-BE49-F238E27FC236}">
                <a16:creationId xmlns:a16="http://schemas.microsoft.com/office/drawing/2014/main" id="{0CA10BAE-F3EB-6D49-F419-1DD93C181A83}"/>
              </a:ext>
            </a:extLst>
          </p:cNvPr>
          <p:cNvSpPr txBox="1">
            <a:spLocks/>
          </p:cNvSpPr>
          <p:nvPr/>
        </p:nvSpPr>
        <p:spPr>
          <a:xfrm>
            <a:off x="429760" y="2484346"/>
            <a:ext cx="1334974" cy="4255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solidFill>
                  <a:schemeClr val="accent5">
                    <a:lumMod val="50000"/>
                  </a:schemeClr>
                </a:solidFill>
              </a:rPr>
              <a:t>Xin et al.</a:t>
            </a:r>
          </a:p>
          <a:p>
            <a:endParaRPr lang="en-US" altLang="zh-CN" sz="2400" dirty="0"/>
          </a:p>
        </p:txBody>
      </p:sp>
      <p:sp>
        <p:nvSpPr>
          <p:cNvPr id="32" name="文本占位符 1">
            <a:extLst>
              <a:ext uri="{FF2B5EF4-FFF2-40B4-BE49-F238E27FC236}">
                <a16:creationId xmlns:a16="http://schemas.microsoft.com/office/drawing/2014/main" id="{E35A2A8D-D5BF-4AA1-F65F-73EBDEEE8271}"/>
              </a:ext>
            </a:extLst>
          </p:cNvPr>
          <p:cNvSpPr txBox="1">
            <a:spLocks/>
          </p:cNvSpPr>
          <p:nvPr/>
        </p:nvSpPr>
        <p:spPr>
          <a:xfrm>
            <a:off x="429760" y="4959803"/>
            <a:ext cx="1031475" cy="4255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solidFill>
                  <a:srgbClr val="C00000"/>
                </a:solidFill>
              </a:rPr>
              <a:t>Ours</a:t>
            </a:r>
          </a:p>
          <a:p>
            <a:endParaRPr lang="en-US" altLang="zh-CN" sz="2400" dirty="0"/>
          </a:p>
        </p:txBody>
      </p:sp>
    </p:spTree>
    <p:extLst>
      <p:ext uri="{BB962C8B-B14F-4D97-AF65-F5344CB8AC3E}">
        <p14:creationId xmlns:p14="http://schemas.microsoft.com/office/powerpoint/2010/main" val="984859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58CAC-0FF6-1BB0-5E1F-35D368124B1E}"/>
            </a:ext>
          </a:extLst>
        </p:cNvPr>
        <p:cNvGrpSpPr/>
        <p:nvPr/>
      </p:nvGrpSpPr>
      <p:grpSpPr>
        <a:xfrm>
          <a:off x="0" y="0"/>
          <a:ext cx="0" cy="0"/>
          <a:chOff x="0" y="0"/>
          <a:chExt cx="0" cy="0"/>
        </a:xfrm>
      </p:grpSpPr>
      <p:sp>
        <p:nvSpPr>
          <p:cNvPr id="18" name="矩形 17">
            <a:extLst>
              <a:ext uri="{FF2B5EF4-FFF2-40B4-BE49-F238E27FC236}">
                <a16:creationId xmlns:a16="http://schemas.microsoft.com/office/drawing/2014/main" id="{92E3ECB6-BBEA-48F8-B99C-F6536447F298}"/>
              </a:ext>
            </a:extLst>
          </p:cNvPr>
          <p:cNvSpPr/>
          <p:nvPr/>
        </p:nvSpPr>
        <p:spPr>
          <a:xfrm>
            <a:off x="691056" y="904167"/>
            <a:ext cx="5104028" cy="304800"/>
          </a:xfrm>
          <a:prstGeom prst="rect">
            <a:avLst/>
          </a:prstGeom>
          <a:solidFill>
            <a:srgbClr val="DD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D9207BC2-4E7C-536E-4B26-832D71034D6D}"/>
              </a:ext>
            </a:extLst>
          </p:cNvPr>
          <p:cNvSpPr>
            <a:spLocks noGrp="1"/>
          </p:cNvSpPr>
          <p:nvPr>
            <p:ph type="title"/>
          </p:nvPr>
        </p:nvSpPr>
        <p:spPr>
          <a:xfrm>
            <a:off x="838199" y="365125"/>
            <a:ext cx="5056517" cy="1078085"/>
          </a:xfrm>
          <a:ln>
            <a:noFill/>
          </a:ln>
        </p:spPr>
        <p:txBody>
          <a:bodyPr>
            <a:normAutofit/>
          </a:bodyPr>
          <a:lstStyle/>
          <a:p>
            <a:r>
              <a:rPr kumimoji="1" lang="en" altLang="zh-CN" sz="3200" b="1" dirty="0">
                <a:solidFill>
                  <a:srgbClr val="616161"/>
                </a:solidFill>
                <a:latin typeface="Arial" panose="020B0604020202020204" pitchFamily="34" charset="0"/>
                <a:cs typeface="Arial" panose="020B0604020202020204" pitchFamily="34" charset="0"/>
              </a:rPr>
              <a:t>Quantitative Comparison</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7" name="AutoShape 2" descr="的图片">
            <a:extLst>
              <a:ext uri="{FF2B5EF4-FFF2-40B4-BE49-F238E27FC236}">
                <a16:creationId xmlns:a16="http://schemas.microsoft.com/office/drawing/2014/main" id="{FF9E5005-BC40-CB67-C14A-1F172C9E7F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AutoShape 2" descr="的图片">
            <a:extLst>
              <a:ext uri="{FF2B5EF4-FFF2-40B4-BE49-F238E27FC236}">
                <a16:creationId xmlns:a16="http://schemas.microsoft.com/office/drawing/2014/main" id="{E02A0B2E-E5BB-061F-C047-C20D670D38E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灯片编号占位符 3">
            <a:extLst>
              <a:ext uri="{FF2B5EF4-FFF2-40B4-BE49-F238E27FC236}">
                <a16:creationId xmlns:a16="http://schemas.microsoft.com/office/drawing/2014/main" id="{229E6F7C-A90F-CDD8-3316-11F33BECC32E}"/>
              </a:ext>
            </a:extLst>
          </p:cNvPr>
          <p:cNvSpPr>
            <a:spLocks noGrp="1"/>
          </p:cNvSpPr>
          <p:nvPr>
            <p:ph type="sldNum" sz="quarter" idx="12"/>
          </p:nvPr>
        </p:nvSpPr>
        <p:spPr>
          <a:xfrm>
            <a:off x="635" y="6616700"/>
            <a:ext cx="12190730" cy="203835"/>
          </a:xfrm>
        </p:spPr>
        <p:txBody>
          <a:bodyPr/>
          <a:lstStyle/>
          <a:p>
            <a:fld id="{E077DA78-E013-4A8C-AD75-63A150561B10}" type="slidenum">
              <a:rPr lang="zh-CN" altLang="en-US" smtClean="0"/>
              <a:t>14</a:t>
            </a:fld>
            <a:endParaRPr lang="zh-CN" altLang="en-US"/>
          </a:p>
        </p:txBody>
      </p:sp>
      <p:pic>
        <p:nvPicPr>
          <p:cNvPr id="5" name="图片 4">
            <a:extLst>
              <a:ext uri="{FF2B5EF4-FFF2-40B4-BE49-F238E27FC236}">
                <a16:creationId xmlns:a16="http://schemas.microsoft.com/office/drawing/2014/main" id="{F5936ED1-3B15-B11C-5503-0E78E4C72AE7}"/>
              </a:ext>
            </a:extLst>
          </p:cNvPr>
          <p:cNvPicPr>
            <a:picLocks noChangeAspect="1"/>
          </p:cNvPicPr>
          <p:nvPr/>
        </p:nvPicPr>
        <p:blipFill>
          <a:blip r:embed="rId3"/>
          <a:stretch>
            <a:fillRect/>
          </a:stretch>
        </p:blipFill>
        <p:spPr>
          <a:xfrm>
            <a:off x="5095014" y="2341725"/>
            <a:ext cx="6874015" cy="1947247"/>
          </a:xfrm>
          <a:prstGeom prst="rect">
            <a:avLst/>
          </a:prstGeom>
        </p:spPr>
      </p:pic>
      <p:pic>
        <p:nvPicPr>
          <p:cNvPr id="8" name="图片 7">
            <a:extLst>
              <a:ext uri="{FF2B5EF4-FFF2-40B4-BE49-F238E27FC236}">
                <a16:creationId xmlns:a16="http://schemas.microsoft.com/office/drawing/2014/main" id="{4586F7F0-490A-3118-7875-BD0D8AC8A6AB}"/>
              </a:ext>
            </a:extLst>
          </p:cNvPr>
          <p:cNvPicPr>
            <a:picLocks noChangeAspect="1"/>
          </p:cNvPicPr>
          <p:nvPr/>
        </p:nvPicPr>
        <p:blipFill rotWithShape="1">
          <a:blip r:embed="rId4"/>
          <a:srcRect l="-1" r="267"/>
          <a:stretch/>
        </p:blipFill>
        <p:spPr>
          <a:xfrm>
            <a:off x="458948" y="1499611"/>
            <a:ext cx="4464866" cy="3971385"/>
          </a:xfrm>
          <a:prstGeom prst="rect">
            <a:avLst/>
          </a:prstGeom>
        </p:spPr>
      </p:pic>
      <p:sp>
        <p:nvSpPr>
          <p:cNvPr id="9" name="文本占位符 1">
            <a:extLst>
              <a:ext uri="{FF2B5EF4-FFF2-40B4-BE49-F238E27FC236}">
                <a16:creationId xmlns:a16="http://schemas.microsoft.com/office/drawing/2014/main" id="{2540E873-47D9-2CBC-810A-ADAE70C65EFE}"/>
              </a:ext>
            </a:extLst>
          </p:cNvPr>
          <p:cNvSpPr txBox="1">
            <a:spLocks/>
          </p:cNvSpPr>
          <p:nvPr/>
        </p:nvSpPr>
        <p:spPr>
          <a:xfrm>
            <a:off x="945679" y="5663330"/>
            <a:ext cx="1222234" cy="4255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mn-lt"/>
                <a:cs typeface="Arial" panose="020B0604020202020204" pitchFamily="34" charset="0"/>
              </a:rPr>
              <a:t>Xin et al.</a:t>
            </a:r>
          </a:p>
          <a:p>
            <a:endParaRPr lang="en-US" altLang="zh-CN" sz="2400" dirty="0"/>
          </a:p>
        </p:txBody>
      </p:sp>
      <p:sp>
        <p:nvSpPr>
          <p:cNvPr id="10" name="文本占位符 1">
            <a:extLst>
              <a:ext uri="{FF2B5EF4-FFF2-40B4-BE49-F238E27FC236}">
                <a16:creationId xmlns:a16="http://schemas.microsoft.com/office/drawing/2014/main" id="{480C603C-0FA9-6753-6D24-78273D23E1E4}"/>
              </a:ext>
            </a:extLst>
          </p:cNvPr>
          <p:cNvSpPr txBox="1">
            <a:spLocks/>
          </p:cNvSpPr>
          <p:nvPr/>
        </p:nvSpPr>
        <p:spPr>
          <a:xfrm>
            <a:off x="3320489" y="5663329"/>
            <a:ext cx="770180" cy="4255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mn-lt"/>
                <a:cs typeface="Arial" panose="020B0604020202020204" pitchFamily="34" charset="0"/>
              </a:rPr>
              <a:t>Ours</a:t>
            </a:r>
          </a:p>
          <a:p>
            <a:endParaRPr lang="en-US" altLang="zh-CN" sz="2400" dirty="0"/>
          </a:p>
        </p:txBody>
      </p:sp>
      <p:sp>
        <p:nvSpPr>
          <p:cNvPr id="12" name="矩形 11">
            <a:extLst>
              <a:ext uri="{FF2B5EF4-FFF2-40B4-BE49-F238E27FC236}">
                <a16:creationId xmlns:a16="http://schemas.microsoft.com/office/drawing/2014/main" id="{27F56FED-309C-AD46-5851-F052B545EA50}"/>
              </a:ext>
            </a:extLst>
          </p:cNvPr>
          <p:cNvSpPr/>
          <p:nvPr/>
        </p:nvSpPr>
        <p:spPr>
          <a:xfrm>
            <a:off x="7371048" y="2494919"/>
            <a:ext cx="920456" cy="333060"/>
          </a:xfrm>
          <a:prstGeom prst="rect">
            <a:avLst/>
          </a:prstGeom>
          <a:solidFill>
            <a:schemeClr val="bg1"/>
          </a:solidFill>
        </p:spPr>
        <p:txBody>
          <a:bodyPr vert="horz" lIns="90000" tIns="46800" rIns="90000" bIns="46800" rtlCol="0" anchor="ctr">
            <a:normAutofit fontScale="25000" lnSpcReduction="20000"/>
          </a:bodyPr>
          <a:lstStyle/>
          <a:p>
            <a:pPr marL="0" indent="0" algn="ctr">
              <a:lnSpc>
                <a:spcPct val="130000"/>
              </a:lnSpc>
              <a:buNone/>
            </a:pPr>
            <a:endParaRPr lang="zh-CN" altLang="en-US" sz="21600" b="1" dirty="0">
              <a:effectLst>
                <a:glow rad="190500">
                  <a:schemeClr val="bg1">
                    <a:alpha val="40000"/>
                  </a:schemeClr>
                </a:glow>
                <a:outerShdw blurRad="190500" dist="38100" dir="2700000" algn="tl" rotWithShape="0">
                  <a:schemeClr val="bg1">
                    <a:alpha val="72000"/>
                  </a:schemeClr>
                </a:outerShdw>
              </a:effectLst>
              <a:latin typeface="Calibri" panose="020F0502020204030204" charset="0"/>
              <a:ea typeface="微软雅黑" panose="020B0503020204020204" pitchFamily="34" charset="-122"/>
              <a:cs typeface="Calibri" panose="020F0502020204030204" charset="0"/>
              <a:sym typeface="+mn-ea"/>
            </a:endParaRPr>
          </a:p>
        </p:txBody>
      </p:sp>
      <p:sp>
        <p:nvSpPr>
          <p:cNvPr id="14" name="文本占位符 1">
            <a:extLst>
              <a:ext uri="{FF2B5EF4-FFF2-40B4-BE49-F238E27FC236}">
                <a16:creationId xmlns:a16="http://schemas.microsoft.com/office/drawing/2014/main" id="{E5FF4762-393E-A899-4CEF-2894C557A73B}"/>
              </a:ext>
            </a:extLst>
          </p:cNvPr>
          <p:cNvSpPr txBox="1">
            <a:spLocks/>
          </p:cNvSpPr>
          <p:nvPr/>
        </p:nvSpPr>
        <p:spPr>
          <a:xfrm>
            <a:off x="7253765" y="2508598"/>
            <a:ext cx="1222234" cy="4255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t>Xin et al.</a:t>
            </a:r>
          </a:p>
          <a:p>
            <a:endParaRPr lang="en-US" altLang="zh-CN" sz="2400" dirty="0"/>
          </a:p>
        </p:txBody>
      </p:sp>
      <p:sp>
        <p:nvSpPr>
          <p:cNvPr id="15" name="矩形 14">
            <a:extLst>
              <a:ext uri="{FF2B5EF4-FFF2-40B4-BE49-F238E27FC236}">
                <a16:creationId xmlns:a16="http://schemas.microsoft.com/office/drawing/2014/main" id="{1CE45C09-AF20-728C-677D-E81C10A5CB01}"/>
              </a:ext>
            </a:extLst>
          </p:cNvPr>
          <p:cNvSpPr/>
          <p:nvPr/>
        </p:nvSpPr>
        <p:spPr>
          <a:xfrm>
            <a:off x="10097279" y="2494919"/>
            <a:ext cx="920456" cy="333060"/>
          </a:xfrm>
          <a:prstGeom prst="rect">
            <a:avLst/>
          </a:prstGeom>
          <a:solidFill>
            <a:schemeClr val="bg1"/>
          </a:solidFill>
        </p:spPr>
        <p:txBody>
          <a:bodyPr vert="horz" lIns="90000" tIns="46800" rIns="90000" bIns="46800" rtlCol="0" anchor="ctr">
            <a:normAutofit fontScale="25000" lnSpcReduction="20000"/>
          </a:bodyPr>
          <a:lstStyle/>
          <a:p>
            <a:pPr marL="0" indent="0" algn="ctr">
              <a:lnSpc>
                <a:spcPct val="130000"/>
              </a:lnSpc>
              <a:buNone/>
            </a:pPr>
            <a:endParaRPr lang="zh-CN" altLang="en-US" sz="21600" b="1" dirty="0">
              <a:effectLst>
                <a:glow rad="190500">
                  <a:schemeClr val="bg1">
                    <a:alpha val="40000"/>
                  </a:schemeClr>
                </a:glow>
                <a:outerShdw blurRad="190500" dist="38100" dir="2700000" algn="tl" rotWithShape="0">
                  <a:schemeClr val="bg1">
                    <a:alpha val="72000"/>
                  </a:schemeClr>
                </a:outerShdw>
              </a:effectLst>
              <a:latin typeface="Calibri" panose="020F0502020204030204" charset="0"/>
              <a:ea typeface="微软雅黑" panose="020B0503020204020204" pitchFamily="34" charset="-122"/>
              <a:cs typeface="Calibri" panose="020F0502020204030204" charset="0"/>
              <a:sym typeface="+mn-ea"/>
            </a:endParaRPr>
          </a:p>
        </p:txBody>
      </p:sp>
      <p:sp>
        <p:nvSpPr>
          <p:cNvPr id="16" name="文本占位符 1">
            <a:extLst>
              <a:ext uri="{FF2B5EF4-FFF2-40B4-BE49-F238E27FC236}">
                <a16:creationId xmlns:a16="http://schemas.microsoft.com/office/drawing/2014/main" id="{6C53231D-5EFC-BDC8-6DFD-BCB1D05FC575}"/>
              </a:ext>
            </a:extLst>
          </p:cNvPr>
          <p:cNvSpPr txBox="1">
            <a:spLocks/>
          </p:cNvSpPr>
          <p:nvPr/>
        </p:nvSpPr>
        <p:spPr>
          <a:xfrm>
            <a:off x="10249735" y="2490431"/>
            <a:ext cx="1222234" cy="4255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t>Ours</a:t>
            </a:r>
          </a:p>
          <a:p>
            <a:endParaRPr lang="en-US" altLang="zh-CN" sz="2400" dirty="0"/>
          </a:p>
        </p:txBody>
      </p:sp>
      <p:sp>
        <p:nvSpPr>
          <p:cNvPr id="17" name="文本框 16">
            <a:extLst>
              <a:ext uri="{FF2B5EF4-FFF2-40B4-BE49-F238E27FC236}">
                <a16:creationId xmlns:a16="http://schemas.microsoft.com/office/drawing/2014/main" id="{822027B9-782F-0FF4-04AC-45355216DDE8}"/>
              </a:ext>
            </a:extLst>
          </p:cNvPr>
          <p:cNvSpPr txBox="1"/>
          <p:nvPr/>
        </p:nvSpPr>
        <p:spPr>
          <a:xfrm>
            <a:off x="5508176" y="1941615"/>
            <a:ext cx="7288260" cy="400110"/>
          </a:xfrm>
          <a:prstGeom prst="rect">
            <a:avLst/>
          </a:prstGeom>
          <a:noFill/>
        </p:spPr>
        <p:txBody>
          <a:bodyPr wrap="square">
            <a:spAutoFit/>
          </a:bodyPr>
          <a:lstStyle/>
          <a:p>
            <a:r>
              <a:rPr lang="en-US" altLang="zh-CN" sz="2000" b="1" dirty="0">
                <a:latin typeface="Calibri" panose="020F0502020204030204" pitchFamily="34" charset="0"/>
                <a:cs typeface="Calibri" panose="020F0502020204030204" pitchFamily="34" charset="0"/>
              </a:rPr>
              <a:t>Table:</a:t>
            </a:r>
            <a:r>
              <a:rPr lang="zh-CN" altLang="en-US" sz="2000" b="1" dirty="0">
                <a:latin typeface="Calibri" panose="020F0502020204030204" pitchFamily="34" charset="0"/>
                <a:cs typeface="Calibri" panose="020F0502020204030204" pitchFamily="34" charset="0"/>
              </a:rPr>
              <a:t> </a:t>
            </a:r>
            <a:r>
              <a:rPr lang="en-US" altLang="zh-CN" sz="2000" b="1" dirty="0">
                <a:latin typeface="Calibri" panose="020F0502020204030204" pitchFamily="34" charset="0"/>
                <a:cs typeface="Calibri" panose="020F0502020204030204" pitchFamily="34" charset="0"/>
              </a:rPr>
              <a:t>Quantitative comparison of offset curve accuracy</a:t>
            </a:r>
          </a:p>
        </p:txBody>
      </p:sp>
      <p:sp>
        <p:nvSpPr>
          <p:cNvPr id="20" name="文本框 19">
            <a:extLst>
              <a:ext uri="{FF2B5EF4-FFF2-40B4-BE49-F238E27FC236}">
                <a16:creationId xmlns:a16="http://schemas.microsoft.com/office/drawing/2014/main" id="{CAAC73FA-2A70-250E-47D9-D000E3BBB0AC}"/>
              </a:ext>
            </a:extLst>
          </p:cNvPr>
          <p:cNvSpPr txBox="1"/>
          <p:nvPr/>
        </p:nvSpPr>
        <p:spPr>
          <a:xfrm>
            <a:off x="5233036" y="4529506"/>
            <a:ext cx="6397924" cy="1429622"/>
          </a:xfrm>
          <a:prstGeom prst="rect">
            <a:avLst/>
          </a:prstGeom>
          <a:noFill/>
        </p:spPr>
        <p:txBody>
          <a:bodyPr wrap="square">
            <a:spAutoFit/>
          </a:bodyPr>
          <a:lstStyle/>
          <a:p>
            <a:pPr>
              <a:lnSpc>
                <a:spcPct val="150000"/>
              </a:lnSpc>
            </a:pPr>
            <a:r>
              <a:rPr lang="en" altLang="zh-CN" sz="2000" dirty="0"/>
              <a:t>• Lower Hausdoff distance </a:t>
            </a:r>
          </a:p>
          <a:p>
            <a:pPr>
              <a:lnSpc>
                <a:spcPct val="150000"/>
              </a:lnSpc>
            </a:pPr>
            <a:r>
              <a:rPr lang="en" altLang="zh-CN" sz="2000" dirty="0"/>
              <a:t>• Lower Chamfer distance </a:t>
            </a:r>
          </a:p>
          <a:p>
            <a:pPr>
              <a:lnSpc>
                <a:spcPct val="150000"/>
              </a:lnSpc>
            </a:pPr>
            <a:r>
              <a:rPr lang="en" altLang="zh-CN" sz="2000" dirty="0"/>
              <a:t>• Better feature preservation</a:t>
            </a:r>
            <a:endParaRPr lang="zh-CN" altLang="en-US" sz="2000" dirty="0"/>
          </a:p>
        </p:txBody>
      </p:sp>
    </p:spTree>
    <p:extLst>
      <p:ext uri="{BB962C8B-B14F-4D97-AF65-F5344CB8AC3E}">
        <p14:creationId xmlns:p14="http://schemas.microsoft.com/office/powerpoint/2010/main" val="3190778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0AD16-AF3A-F74D-AA3A-B51414615E4C}"/>
            </a:ext>
          </a:extLst>
        </p:cNvPr>
        <p:cNvGrpSpPr/>
        <p:nvPr/>
      </p:nvGrpSpPr>
      <p:grpSpPr>
        <a:xfrm>
          <a:off x="0" y="0"/>
          <a:ext cx="0" cy="0"/>
          <a:chOff x="0" y="0"/>
          <a:chExt cx="0" cy="0"/>
        </a:xfrm>
      </p:grpSpPr>
      <p:sp>
        <p:nvSpPr>
          <p:cNvPr id="16" name="矩形 15">
            <a:extLst>
              <a:ext uri="{FF2B5EF4-FFF2-40B4-BE49-F238E27FC236}">
                <a16:creationId xmlns:a16="http://schemas.microsoft.com/office/drawing/2014/main" id="{E7E63390-FD9A-D0ED-EF8A-64B54FD2B687}"/>
              </a:ext>
            </a:extLst>
          </p:cNvPr>
          <p:cNvSpPr/>
          <p:nvPr/>
        </p:nvSpPr>
        <p:spPr>
          <a:xfrm>
            <a:off x="691056" y="904167"/>
            <a:ext cx="4422596"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標題 1">
            <a:extLst>
              <a:ext uri="{FF2B5EF4-FFF2-40B4-BE49-F238E27FC236}">
                <a16:creationId xmlns:a16="http://schemas.microsoft.com/office/drawing/2014/main" id="{C2008690-F651-B3AF-1F8C-ADEE1992E1D4}"/>
              </a:ext>
            </a:extLst>
          </p:cNvPr>
          <p:cNvSpPr>
            <a:spLocks noGrp="1"/>
          </p:cNvSpPr>
          <p:nvPr>
            <p:ph type="title"/>
          </p:nvPr>
        </p:nvSpPr>
        <p:spPr>
          <a:xfrm>
            <a:off x="838200" y="365125"/>
            <a:ext cx="6440424" cy="1078085"/>
          </a:xfrm>
        </p:spPr>
        <p:txBody>
          <a:bodyPr>
            <a:normAutofit/>
          </a:bodyPr>
          <a:lstStyle/>
          <a:p>
            <a:r>
              <a:rPr kumimoji="1" lang="en" altLang="zh-CN" sz="3200" b="1" dirty="0">
                <a:solidFill>
                  <a:srgbClr val="616161"/>
                </a:solidFill>
                <a:latin typeface="Arial" panose="020B0604020202020204" pitchFamily="34" charset="0"/>
                <a:cs typeface="Arial" panose="020B0604020202020204" pitchFamily="34" charset="0"/>
              </a:rPr>
              <a:t>Runtime</a:t>
            </a:r>
            <a:r>
              <a:rPr kumimoji="1" lang="zh-CN" altLang="en-US" sz="3200" b="1" dirty="0">
                <a:solidFill>
                  <a:srgbClr val="616161"/>
                </a:solidFill>
                <a:latin typeface="Arial" panose="020B0604020202020204" pitchFamily="34" charset="0"/>
                <a:cs typeface="Arial" panose="020B0604020202020204" pitchFamily="34" charset="0"/>
              </a:rPr>
              <a:t> </a:t>
            </a:r>
            <a:r>
              <a:rPr kumimoji="1" lang="en-US" altLang="zh-CN" sz="3200" b="1" dirty="0">
                <a:solidFill>
                  <a:srgbClr val="616161"/>
                </a:solidFill>
                <a:latin typeface="Arial" panose="020B0604020202020204" pitchFamily="34" charset="0"/>
                <a:cs typeface="Arial" panose="020B0604020202020204" pitchFamily="34" charset="0"/>
              </a:rPr>
              <a:t>Comparison</a:t>
            </a:r>
            <a:r>
              <a:rPr kumimoji="1" lang="zh-CN" altLang="en-US" sz="3200" b="1" dirty="0">
                <a:solidFill>
                  <a:srgbClr val="616161"/>
                </a:solidFill>
                <a:latin typeface="Arial" panose="020B0604020202020204" pitchFamily="34" charset="0"/>
                <a:cs typeface="Arial" panose="020B0604020202020204" pitchFamily="34" charset="0"/>
              </a:rPr>
              <a:t> </a:t>
            </a:r>
            <a:endParaRPr kumimoji="1" lang="zh-TW" altLang="en-US" sz="3200" b="1" dirty="0">
              <a:solidFill>
                <a:srgbClr val="616161"/>
              </a:solidFill>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id="{8E77D0CB-B354-C72F-1914-39B38B903EE7}"/>
              </a:ext>
            </a:extLst>
          </p:cNvPr>
          <p:cNvPicPr>
            <a:picLocks noChangeAspect="1"/>
          </p:cNvPicPr>
          <p:nvPr/>
        </p:nvPicPr>
        <p:blipFill>
          <a:blip r:embed="rId3"/>
          <a:stretch>
            <a:fillRect/>
          </a:stretch>
        </p:blipFill>
        <p:spPr>
          <a:xfrm>
            <a:off x="2487626" y="1608163"/>
            <a:ext cx="7371931" cy="3271765"/>
          </a:xfrm>
          <a:prstGeom prst="rect">
            <a:avLst/>
          </a:prstGeom>
        </p:spPr>
      </p:pic>
      <p:sp>
        <p:nvSpPr>
          <p:cNvPr id="3" name="文本框 2">
            <a:extLst>
              <a:ext uri="{FF2B5EF4-FFF2-40B4-BE49-F238E27FC236}">
                <a16:creationId xmlns:a16="http://schemas.microsoft.com/office/drawing/2014/main" id="{D13747BB-BE03-86AD-9426-B9F2EE355148}"/>
              </a:ext>
            </a:extLst>
          </p:cNvPr>
          <p:cNvSpPr txBox="1"/>
          <p:nvPr/>
        </p:nvSpPr>
        <p:spPr>
          <a:xfrm>
            <a:off x="2775830" y="1250194"/>
            <a:ext cx="7231770" cy="400110"/>
          </a:xfrm>
          <a:prstGeom prst="rect">
            <a:avLst/>
          </a:prstGeom>
          <a:noFill/>
        </p:spPr>
        <p:txBody>
          <a:bodyPr wrap="square">
            <a:spAutoFit/>
          </a:bodyPr>
          <a:lstStyle/>
          <a:p>
            <a:r>
              <a:rPr lang="en-US" altLang="zh-CN" sz="2000" b="1" dirty="0">
                <a:latin typeface="Calibri" panose="020F0502020204030204" pitchFamily="34" charset="0"/>
                <a:cs typeface="Calibri" panose="020F0502020204030204" pitchFamily="34" charset="0"/>
              </a:rPr>
              <a:t>Table: Runtime performance comparison on different</a:t>
            </a:r>
            <a:r>
              <a:rPr lang="zh-CN" altLang="en-US" sz="2000" b="1" dirty="0">
                <a:latin typeface="Calibri" panose="020F0502020204030204" pitchFamily="34" charset="0"/>
                <a:cs typeface="Calibri" panose="020F0502020204030204" pitchFamily="34" charset="0"/>
              </a:rPr>
              <a:t> </a:t>
            </a:r>
            <a:r>
              <a:rPr lang="en-US" altLang="zh-CN" sz="2000" b="1" dirty="0">
                <a:latin typeface="Calibri" panose="020F0502020204030204" pitchFamily="34" charset="0"/>
                <a:cs typeface="Calibri" panose="020F0502020204030204" pitchFamily="34" charset="0"/>
              </a:rPr>
              <a:t>models</a:t>
            </a:r>
          </a:p>
        </p:txBody>
      </p:sp>
      <p:sp>
        <p:nvSpPr>
          <p:cNvPr id="4" name="矩形 3">
            <a:extLst>
              <a:ext uri="{FF2B5EF4-FFF2-40B4-BE49-F238E27FC236}">
                <a16:creationId xmlns:a16="http://schemas.microsoft.com/office/drawing/2014/main" id="{55D062F5-6490-4008-346F-36F9EDE00029}"/>
              </a:ext>
            </a:extLst>
          </p:cNvPr>
          <p:cNvSpPr/>
          <p:nvPr/>
        </p:nvSpPr>
        <p:spPr>
          <a:xfrm>
            <a:off x="8733177" y="2324351"/>
            <a:ext cx="920456" cy="333060"/>
          </a:xfrm>
          <a:prstGeom prst="rect">
            <a:avLst/>
          </a:prstGeom>
          <a:solidFill>
            <a:schemeClr val="bg1"/>
          </a:solidFill>
        </p:spPr>
        <p:txBody>
          <a:bodyPr vert="horz" lIns="90000" tIns="46800" rIns="90000" bIns="46800" rtlCol="0" anchor="ctr">
            <a:normAutofit fontScale="25000" lnSpcReduction="20000"/>
          </a:bodyPr>
          <a:lstStyle/>
          <a:p>
            <a:pPr marL="0" indent="0" algn="ctr">
              <a:lnSpc>
                <a:spcPct val="130000"/>
              </a:lnSpc>
              <a:buNone/>
            </a:pPr>
            <a:endParaRPr lang="zh-CN" altLang="en-US" sz="21600" b="1" dirty="0">
              <a:effectLst>
                <a:glow rad="190500">
                  <a:schemeClr val="bg1">
                    <a:alpha val="40000"/>
                  </a:schemeClr>
                </a:glow>
                <a:outerShdw blurRad="190500" dist="38100" dir="2700000" algn="tl" rotWithShape="0">
                  <a:schemeClr val="bg1">
                    <a:alpha val="72000"/>
                  </a:schemeClr>
                </a:outerShdw>
              </a:effectLst>
              <a:latin typeface="Calibri" panose="020F0502020204030204" charset="0"/>
              <a:ea typeface="微软雅黑" panose="020B0503020204020204" pitchFamily="34" charset="-122"/>
              <a:cs typeface="Calibri" panose="020F0502020204030204" charset="0"/>
              <a:sym typeface="+mn-ea"/>
            </a:endParaRPr>
          </a:p>
        </p:txBody>
      </p:sp>
      <p:sp>
        <p:nvSpPr>
          <p:cNvPr id="6" name="矩形 5">
            <a:extLst>
              <a:ext uri="{FF2B5EF4-FFF2-40B4-BE49-F238E27FC236}">
                <a16:creationId xmlns:a16="http://schemas.microsoft.com/office/drawing/2014/main" id="{89FCA974-FF72-4488-61C2-DF9A73AA54A9}"/>
              </a:ext>
            </a:extLst>
          </p:cNvPr>
          <p:cNvSpPr/>
          <p:nvPr/>
        </p:nvSpPr>
        <p:spPr>
          <a:xfrm>
            <a:off x="7606797" y="2324351"/>
            <a:ext cx="920456" cy="333060"/>
          </a:xfrm>
          <a:prstGeom prst="rect">
            <a:avLst/>
          </a:prstGeom>
          <a:solidFill>
            <a:schemeClr val="bg1"/>
          </a:solidFill>
        </p:spPr>
        <p:txBody>
          <a:bodyPr vert="horz" lIns="90000" tIns="46800" rIns="90000" bIns="46800" rtlCol="0" anchor="ctr">
            <a:normAutofit fontScale="25000" lnSpcReduction="20000"/>
          </a:bodyPr>
          <a:lstStyle/>
          <a:p>
            <a:pPr marL="0" indent="0" algn="ctr">
              <a:lnSpc>
                <a:spcPct val="130000"/>
              </a:lnSpc>
              <a:buNone/>
            </a:pPr>
            <a:endParaRPr lang="zh-CN" altLang="en-US" sz="21600" b="1" dirty="0">
              <a:effectLst>
                <a:glow rad="190500">
                  <a:schemeClr val="bg1">
                    <a:alpha val="40000"/>
                  </a:schemeClr>
                </a:glow>
                <a:outerShdw blurRad="190500" dist="38100" dir="2700000" algn="tl" rotWithShape="0">
                  <a:schemeClr val="bg1">
                    <a:alpha val="72000"/>
                  </a:schemeClr>
                </a:outerShdw>
              </a:effectLst>
              <a:latin typeface="Calibri" panose="020F0502020204030204" charset="0"/>
              <a:ea typeface="微软雅黑" panose="020B0503020204020204" pitchFamily="34" charset="-122"/>
              <a:cs typeface="Calibri" panose="020F0502020204030204" charset="0"/>
              <a:sym typeface="+mn-ea"/>
            </a:endParaRPr>
          </a:p>
        </p:txBody>
      </p:sp>
      <p:sp>
        <p:nvSpPr>
          <p:cNvPr id="8" name="文本占位符 1">
            <a:extLst>
              <a:ext uri="{FF2B5EF4-FFF2-40B4-BE49-F238E27FC236}">
                <a16:creationId xmlns:a16="http://schemas.microsoft.com/office/drawing/2014/main" id="{531A1EFA-BF28-F026-FC44-253A80258946}"/>
              </a:ext>
            </a:extLst>
          </p:cNvPr>
          <p:cNvSpPr txBox="1">
            <a:spLocks/>
          </p:cNvSpPr>
          <p:nvPr/>
        </p:nvSpPr>
        <p:spPr>
          <a:xfrm>
            <a:off x="7478433" y="2332905"/>
            <a:ext cx="1142230" cy="2926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t>Xin et al.</a:t>
            </a:r>
          </a:p>
          <a:p>
            <a:endParaRPr lang="en-US" altLang="zh-CN" sz="2400" dirty="0"/>
          </a:p>
        </p:txBody>
      </p:sp>
      <p:sp>
        <p:nvSpPr>
          <p:cNvPr id="9" name="文本占位符 1">
            <a:extLst>
              <a:ext uri="{FF2B5EF4-FFF2-40B4-BE49-F238E27FC236}">
                <a16:creationId xmlns:a16="http://schemas.microsoft.com/office/drawing/2014/main" id="{FFE12ADC-DDE7-103C-17AB-60A59BB2F58C}"/>
              </a:ext>
            </a:extLst>
          </p:cNvPr>
          <p:cNvSpPr txBox="1">
            <a:spLocks/>
          </p:cNvSpPr>
          <p:nvPr/>
        </p:nvSpPr>
        <p:spPr>
          <a:xfrm>
            <a:off x="8845691" y="2331390"/>
            <a:ext cx="695428" cy="2956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t>Ours</a:t>
            </a:r>
          </a:p>
        </p:txBody>
      </p:sp>
      <p:sp>
        <p:nvSpPr>
          <p:cNvPr id="10" name="文本框 9">
            <a:extLst>
              <a:ext uri="{FF2B5EF4-FFF2-40B4-BE49-F238E27FC236}">
                <a16:creationId xmlns:a16="http://schemas.microsoft.com/office/drawing/2014/main" id="{639EF597-D0B5-502A-11F9-090E8F1A853B}"/>
              </a:ext>
            </a:extLst>
          </p:cNvPr>
          <p:cNvSpPr txBox="1"/>
          <p:nvPr/>
        </p:nvSpPr>
        <p:spPr>
          <a:xfrm>
            <a:off x="1858462" y="5083809"/>
            <a:ext cx="6098192" cy="96795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2000" dirty="0"/>
              <a:t>1.5-2× faster than state-of-the-art</a:t>
            </a:r>
            <a:r>
              <a:rPr lang="en-US" altLang="zh-CN" sz="2000" dirty="0"/>
              <a:t>.</a:t>
            </a:r>
            <a:r>
              <a:rPr lang="zh-CN" altLang="en-US" sz="2000" dirty="0"/>
              <a:t> </a:t>
            </a:r>
          </a:p>
          <a:p>
            <a:pPr marL="285750" indent="-285750">
              <a:lnSpc>
                <a:spcPct val="150000"/>
              </a:lnSpc>
              <a:buFont typeface="Arial" panose="020B0604020202020204" pitchFamily="34" charset="0"/>
              <a:buChar char="•"/>
            </a:pPr>
            <a:r>
              <a:rPr lang="zh-CN" altLang="en-US" sz="2000" dirty="0"/>
              <a:t>Consistent speedup across all test cases</a:t>
            </a:r>
          </a:p>
        </p:txBody>
      </p:sp>
    </p:spTree>
    <p:extLst>
      <p:ext uri="{BB962C8B-B14F-4D97-AF65-F5344CB8AC3E}">
        <p14:creationId xmlns:p14="http://schemas.microsoft.com/office/powerpoint/2010/main" val="1769913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1144E-B24D-B89F-8F60-F2F5A529807F}"/>
            </a:ext>
          </a:extLst>
        </p:cNvPr>
        <p:cNvGrpSpPr/>
        <p:nvPr/>
      </p:nvGrpSpPr>
      <p:grpSpPr>
        <a:xfrm>
          <a:off x="0" y="0"/>
          <a:ext cx="0" cy="0"/>
          <a:chOff x="0" y="0"/>
          <a:chExt cx="0" cy="0"/>
        </a:xfrm>
      </p:grpSpPr>
      <p:sp>
        <p:nvSpPr>
          <p:cNvPr id="12" name="矩形 11">
            <a:extLst>
              <a:ext uri="{FF2B5EF4-FFF2-40B4-BE49-F238E27FC236}">
                <a16:creationId xmlns:a16="http://schemas.microsoft.com/office/drawing/2014/main" id="{A85FA638-8E9B-4D4A-82F0-084B719A31AD}"/>
              </a:ext>
            </a:extLst>
          </p:cNvPr>
          <p:cNvSpPr/>
          <p:nvPr/>
        </p:nvSpPr>
        <p:spPr>
          <a:xfrm>
            <a:off x="691056" y="904167"/>
            <a:ext cx="4125562" cy="3048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0" name="標題 1">
            <a:extLst>
              <a:ext uri="{FF2B5EF4-FFF2-40B4-BE49-F238E27FC236}">
                <a16:creationId xmlns:a16="http://schemas.microsoft.com/office/drawing/2014/main" id="{58E451AE-3761-2DCE-DCA7-4149948CFEF4}"/>
              </a:ext>
            </a:extLst>
          </p:cNvPr>
          <p:cNvSpPr>
            <a:spLocks noGrp="1"/>
          </p:cNvSpPr>
          <p:nvPr>
            <p:ph type="title"/>
          </p:nvPr>
        </p:nvSpPr>
        <p:spPr>
          <a:xfrm>
            <a:off x="838200" y="365125"/>
            <a:ext cx="9508958" cy="1078085"/>
          </a:xfrm>
          <a:ln>
            <a:noFill/>
          </a:ln>
        </p:spPr>
        <p:txBody>
          <a:bodyPr anchor="ctr">
            <a:normAutofit/>
          </a:bodyPr>
          <a:lstStyle/>
          <a:p>
            <a:r>
              <a:rPr kumimoji="1" lang="en-US" altLang="zh-TW" b="1" dirty="0">
                <a:solidFill>
                  <a:srgbClr val="616161"/>
                </a:solidFill>
                <a:latin typeface="Arial" panose="020B0604020202020204" pitchFamily="34" charset="0"/>
                <a:cs typeface="Arial" panose="020B0604020202020204" pitchFamily="34" charset="0"/>
              </a:rPr>
              <a:t>Scalability</a:t>
            </a:r>
            <a:r>
              <a:rPr kumimoji="1" lang="zh-CN" altLang="en-US" b="1" dirty="0">
                <a:solidFill>
                  <a:srgbClr val="616161"/>
                </a:solidFill>
                <a:latin typeface="Arial" panose="020B0604020202020204" pitchFamily="34" charset="0"/>
                <a:cs typeface="Arial" panose="020B0604020202020204" pitchFamily="34" charset="0"/>
              </a:rPr>
              <a:t> </a:t>
            </a:r>
            <a:r>
              <a:rPr kumimoji="1" lang="en-US" altLang="zh-CN" b="1" dirty="0">
                <a:solidFill>
                  <a:srgbClr val="616161"/>
                </a:solidFill>
                <a:latin typeface="Arial" panose="020B0604020202020204" pitchFamily="34" charset="0"/>
                <a:cs typeface="Arial" panose="020B0604020202020204" pitchFamily="34" charset="0"/>
              </a:rPr>
              <a:t>Analysis</a:t>
            </a:r>
            <a:endParaRPr kumimoji="1" lang="zh-TW" altLang="en-US" b="1" dirty="0">
              <a:solidFill>
                <a:srgbClr val="616161"/>
              </a:solidFill>
              <a:latin typeface="Arial" panose="020B0604020202020204" pitchFamily="34" charset="0"/>
              <a:cs typeface="Arial" panose="020B0604020202020204" pitchFamily="34" charset="0"/>
            </a:endParaRPr>
          </a:p>
        </p:txBody>
      </p:sp>
      <p:graphicFrame>
        <p:nvGraphicFramePr>
          <p:cNvPr id="5" name="对象 4">
            <a:extLst>
              <a:ext uri="{FF2B5EF4-FFF2-40B4-BE49-F238E27FC236}">
                <a16:creationId xmlns:a16="http://schemas.microsoft.com/office/drawing/2014/main" id="{E0102153-2FD2-F0BB-F024-02CBE18F8AA3}"/>
              </a:ext>
            </a:extLst>
          </p:cNvPr>
          <p:cNvGraphicFramePr>
            <a:graphicFrameLocks noChangeAspect="1"/>
          </p:cNvGraphicFramePr>
          <p:nvPr>
            <p:extLst>
              <p:ext uri="{D42A27DB-BD31-4B8C-83A1-F6EECF244321}">
                <p14:modId xmlns:p14="http://schemas.microsoft.com/office/powerpoint/2010/main" val="1499938666"/>
              </p:ext>
            </p:extLst>
          </p:nvPr>
        </p:nvGraphicFramePr>
        <p:xfrm>
          <a:off x="6362240" y="1520861"/>
          <a:ext cx="5070908" cy="3463322"/>
        </p:xfrm>
        <a:graphic>
          <a:graphicData uri="http://schemas.openxmlformats.org/presentationml/2006/ole">
            <mc:AlternateContent xmlns:mc="http://schemas.openxmlformats.org/markup-compatibility/2006">
              <mc:Choice xmlns:v="urn:schemas-microsoft-com:vml" Requires="v">
                <p:oleObj name="Acrobat Document" r:id="rId3" imgW="4476731" imgH="3057321" progId="Acrobat.Document.DC">
                  <p:embed/>
                </p:oleObj>
              </mc:Choice>
              <mc:Fallback>
                <p:oleObj name="Acrobat Document" r:id="rId3" imgW="4476731" imgH="3057321" progId="Acrobat.Document.DC">
                  <p:embed/>
                  <p:pic>
                    <p:nvPicPr>
                      <p:cNvPr id="16" name="对象 15">
                        <a:extLst>
                          <a:ext uri="{FF2B5EF4-FFF2-40B4-BE49-F238E27FC236}">
                            <a16:creationId xmlns:a16="http://schemas.microsoft.com/office/drawing/2014/main" id="{640EFE78-89DB-4E38-884B-27F5E59C235E}"/>
                          </a:ext>
                        </a:extLst>
                      </p:cNvPr>
                      <p:cNvPicPr/>
                      <p:nvPr/>
                    </p:nvPicPr>
                    <p:blipFill>
                      <a:blip r:embed="rId4"/>
                      <a:stretch>
                        <a:fillRect/>
                      </a:stretch>
                    </p:blipFill>
                    <p:spPr>
                      <a:xfrm>
                        <a:off x="6362240" y="1520861"/>
                        <a:ext cx="5070908" cy="3463322"/>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F84D643C-53F0-8C52-EEA3-AA54C234AB20}"/>
              </a:ext>
            </a:extLst>
          </p:cNvPr>
          <p:cNvGraphicFramePr>
            <a:graphicFrameLocks noChangeAspect="1"/>
          </p:cNvGraphicFramePr>
          <p:nvPr>
            <p:extLst>
              <p:ext uri="{D42A27DB-BD31-4B8C-83A1-F6EECF244321}">
                <p14:modId xmlns:p14="http://schemas.microsoft.com/office/powerpoint/2010/main" val="2745290705"/>
              </p:ext>
            </p:extLst>
          </p:nvPr>
        </p:nvGraphicFramePr>
        <p:xfrm>
          <a:off x="767683" y="1540217"/>
          <a:ext cx="5042567" cy="3443966"/>
        </p:xfrm>
        <a:graphic>
          <a:graphicData uri="http://schemas.openxmlformats.org/presentationml/2006/ole">
            <mc:AlternateContent xmlns:mc="http://schemas.openxmlformats.org/markup-compatibility/2006">
              <mc:Choice xmlns:v="urn:schemas-microsoft-com:vml" Requires="v">
                <p:oleObj name="Acrobat Document" r:id="rId5" imgW="4476731" imgH="3057321" progId="Acrobat.Document.DC">
                  <p:embed/>
                </p:oleObj>
              </mc:Choice>
              <mc:Fallback>
                <p:oleObj name="Acrobat Document" r:id="rId5" imgW="4476731" imgH="3057321" progId="Acrobat.Document.DC">
                  <p:embed/>
                  <p:pic>
                    <p:nvPicPr>
                      <p:cNvPr id="19" name="对象 18">
                        <a:extLst>
                          <a:ext uri="{FF2B5EF4-FFF2-40B4-BE49-F238E27FC236}">
                            <a16:creationId xmlns:a16="http://schemas.microsoft.com/office/drawing/2014/main" id="{D47797BA-1E91-41E1-A6C7-CC12ADE92444}"/>
                          </a:ext>
                        </a:extLst>
                      </p:cNvPr>
                      <p:cNvPicPr/>
                      <p:nvPr/>
                    </p:nvPicPr>
                    <p:blipFill>
                      <a:blip r:embed="rId6"/>
                      <a:stretch>
                        <a:fillRect/>
                      </a:stretch>
                    </p:blipFill>
                    <p:spPr>
                      <a:xfrm>
                        <a:off x="767683" y="1540217"/>
                        <a:ext cx="5042567" cy="3443966"/>
                      </a:xfrm>
                      <a:prstGeom prst="rect">
                        <a:avLst/>
                      </a:prstGeom>
                    </p:spPr>
                  </p:pic>
                </p:oleObj>
              </mc:Fallback>
            </mc:AlternateContent>
          </a:graphicData>
        </a:graphic>
      </p:graphicFrame>
      <p:sp>
        <p:nvSpPr>
          <p:cNvPr id="7" name="矩形 6">
            <a:extLst>
              <a:ext uri="{FF2B5EF4-FFF2-40B4-BE49-F238E27FC236}">
                <a16:creationId xmlns:a16="http://schemas.microsoft.com/office/drawing/2014/main" id="{2C02E19A-BC84-89F6-5041-BBB63ABEFD27}"/>
              </a:ext>
            </a:extLst>
          </p:cNvPr>
          <p:cNvSpPr/>
          <p:nvPr/>
        </p:nvSpPr>
        <p:spPr>
          <a:xfrm>
            <a:off x="2027054" y="1520861"/>
            <a:ext cx="2665738" cy="223363"/>
          </a:xfrm>
          <a:prstGeom prst="rect">
            <a:avLst/>
          </a:prstGeom>
          <a:solidFill>
            <a:schemeClr val="bg1"/>
          </a:solidFill>
        </p:spPr>
        <p:txBody>
          <a:bodyPr vert="horz" lIns="90000" tIns="46800" rIns="90000" bIns="46800" rtlCol="0" anchor="ctr">
            <a:normAutofit fontScale="25000" lnSpcReduction="20000"/>
          </a:bodyPr>
          <a:lstStyle/>
          <a:p>
            <a:pPr marL="0" indent="0" algn="ctr">
              <a:lnSpc>
                <a:spcPct val="130000"/>
              </a:lnSpc>
              <a:buNone/>
            </a:pPr>
            <a:endParaRPr lang="zh-CN" altLang="en-US" sz="21600" b="1" dirty="0">
              <a:solidFill>
                <a:schemeClr val="tx1"/>
              </a:solidFill>
              <a:effectLst>
                <a:glow rad="190500">
                  <a:schemeClr val="bg1">
                    <a:alpha val="40000"/>
                  </a:schemeClr>
                </a:glow>
                <a:outerShdw blurRad="190500" dist="38100" dir="2700000" algn="tl" rotWithShape="0">
                  <a:schemeClr val="bg1">
                    <a:alpha val="72000"/>
                  </a:schemeClr>
                </a:outerShdw>
              </a:effectLst>
              <a:latin typeface="Calibri" panose="020F0502020204030204" charset="0"/>
              <a:ea typeface="微软雅黑" panose="020B0503020204020204" pitchFamily="34" charset="-122"/>
              <a:cs typeface="Calibri" panose="020F0502020204030204" charset="0"/>
              <a:sym typeface="+mn-ea"/>
            </a:endParaRPr>
          </a:p>
        </p:txBody>
      </p:sp>
      <p:sp>
        <p:nvSpPr>
          <p:cNvPr id="8" name="矩形 7">
            <a:extLst>
              <a:ext uri="{FF2B5EF4-FFF2-40B4-BE49-F238E27FC236}">
                <a16:creationId xmlns:a16="http://schemas.microsoft.com/office/drawing/2014/main" id="{8DD925AA-1736-1FD9-8198-283C6FF1D961}"/>
              </a:ext>
            </a:extLst>
          </p:cNvPr>
          <p:cNvSpPr/>
          <p:nvPr/>
        </p:nvSpPr>
        <p:spPr>
          <a:xfrm>
            <a:off x="8040724" y="1354257"/>
            <a:ext cx="3203510" cy="346762"/>
          </a:xfrm>
          <a:prstGeom prst="rect">
            <a:avLst/>
          </a:prstGeom>
          <a:solidFill>
            <a:schemeClr val="bg1"/>
          </a:solidFill>
        </p:spPr>
        <p:txBody>
          <a:bodyPr vert="horz" lIns="90000" tIns="46800" rIns="90000" bIns="46800" rtlCol="0" anchor="ctr">
            <a:normAutofit fontScale="25000" lnSpcReduction="20000"/>
          </a:bodyPr>
          <a:lstStyle/>
          <a:p>
            <a:pPr marL="0" indent="0" algn="ctr">
              <a:lnSpc>
                <a:spcPct val="130000"/>
              </a:lnSpc>
              <a:buNone/>
            </a:pPr>
            <a:endParaRPr lang="zh-CN" altLang="en-US" sz="21600" b="1" dirty="0">
              <a:solidFill>
                <a:schemeClr val="tx1"/>
              </a:solidFill>
              <a:effectLst>
                <a:glow rad="190500">
                  <a:schemeClr val="bg1">
                    <a:alpha val="40000"/>
                  </a:schemeClr>
                </a:glow>
                <a:outerShdw blurRad="190500" dist="38100" dir="2700000" algn="tl" rotWithShape="0">
                  <a:schemeClr val="bg1">
                    <a:alpha val="72000"/>
                  </a:schemeClr>
                </a:outerShdw>
              </a:effectLst>
              <a:latin typeface="Calibri" panose="020F0502020204030204" charset="0"/>
              <a:ea typeface="微软雅黑" panose="020B0503020204020204" pitchFamily="34" charset="-122"/>
              <a:cs typeface="Calibri" panose="020F0502020204030204" charset="0"/>
              <a:sym typeface="+mn-ea"/>
            </a:endParaRPr>
          </a:p>
        </p:txBody>
      </p:sp>
      <p:sp>
        <p:nvSpPr>
          <p:cNvPr id="9" name="文本框 8">
            <a:extLst>
              <a:ext uri="{FF2B5EF4-FFF2-40B4-BE49-F238E27FC236}">
                <a16:creationId xmlns:a16="http://schemas.microsoft.com/office/drawing/2014/main" id="{27537771-E93E-CE4B-9F01-E537F9CD88AA}"/>
              </a:ext>
            </a:extLst>
          </p:cNvPr>
          <p:cNvSpPr txBox="1"/>
          <p:nvPr/>
        </p:nvSpPr>
        <p:spPr>
          <a:xfrm>
            <a:off x="1518869" y="1312574"/>
            <a:ext cx="3814220" cy="400110"/>
          </a:xfrm>
          <a:prstGeom prst="rect">
            <a:avLst/>
          </a:prstGeom>
          <a:noFill/>
        </p:spPr>
        <p:txBody>
          <a:bodyPr wrap="square" rtlCol="0">
            <a:spAutoFit/>
          </a:bodyPr>
          <a:lstStyle/>
          <a:p>
            <a:r>
              <a:rPr lang="en-US" altLang="zh-CN" sz="2000" b="1" dirty="0">
                <a:latin typeface="Calibri" panose="020F0502020204030204" charset="0"/>
                <a:cs typeface="Calibri" panose="020F0502020204030204" charset="0"/>
              </a:rPr>
              <a:t>Runtime vs. No.</a:t>
            </a:r>
            <a:r>
              <a:rPr lang="zh-CN" altLang="en-US" sz="2000" b="1" dirty="0">
                <a:latin typeface="Calibri" panose="020F0502020204030204" charset="0"/>
                <a:cs typeface="Calibri" panose="020F0502020204030204" charset="0"/>
              </a:rPr>
              <a:t> </a:t>
            </a:r>
            <a:r>
              <a:rPr lang="en-US" altLang="zh-CN" sz="2000" b="1" dirty="0">
                <a:latin typeface="Calibri" panose="020F0502020204030204" charset="0"/>
                <a:cs typeface="Calibri" panose="020F0502020204030204" charset="0"/>
              </a:rPr>
              <a:t>of</a:t>
            </a:r>
            <a:r>
              <a:rPr lang="zh-CN" altLang="en-US" sz="2000" b="1" dirty="0">
                <a:latin typeface="Calibri" panose="020F0502020204030204" charset="0"/>
                <a:cs typeface="Calibri" panose="020F0502020204030204" charset="0"/>
              </a:rPr>
              <a:t> </a:t>
            </a:r>
            <a:r>
              <a:rPr lang="en-US" altLang="zh-CN" sz="2000" b="1" dirty="0">
                <a:latin typeface="Calibri" panose="020F0502020204030204" charset="0"/>
                <a:cs typeface="Calibri" panose="020F0502020204030204" charset="0"/>
              </a:rPr>
              <a:t>Discrete Points</a:t>
            </a:r>
          </a:p>
        </p:txBody>
      </p:sp>
      <p:sp>
        <p:nvSpPr>
          <p:cNvPr id="11" name="文本框 10">
            <a:extLst>
              <a:ext uri="{FF2B5EF4-FFF2-40B4-BE49-F238E27FC236}">
                <a16:creationId xmlns:a16="http://schemas.microsoft.com/office/drawing/2014/main" id="{A0D1F09F-7D94-9119-4EB4-6F929CD361EF}"/>
              </a:ext>
            </a:extLst>
          </p:cNvPr>
          <p:cNvSpPr txBox="1"/>
          <p:nvPr/>
        </p:nvSpPr>
        <p:spPr>
          <a:xfrm>
            <a:off x="7635614" y="1312574"/>
            <a:ext cx="3160082" cy="398780"/>
          </a:xfrm>
          <a:prstGeom prst="rect">
            <a:avLst/>
          </a:prstGeom>
          <a:noFill/>
        </p:spPr>
        <p:txBody>
          <a:bodyPr wrap="square" rtlCol="0">
            <a:spAutoFit/>
          </a:bodyPr>
          <a:lstStyle/>
          <a:p>
            <a:r>
              <a:rPr lang="en-US" altLang="zh-CN" sz="2000" b="1" dirty="0">
                <a:latin typeface="Calibri" panose="020F0502020204030204" charset="0"/>
                <a:cs typeface="Calibri" panose="020F0502020204030204" charset="0"/>
              </a:rPr>
              <a:t>Runtime vs. Offset Distance</a:t>
            </a:r>
          </a:p>
        </p:txBody>
      </p:sp>
      <p:sp>
        <p:nvSpPr>
          <p:cNvPr id="13" name="文本框 12">
            <a:extLst>
              <a:ext uri="{FF2B5EF4-FFF2-40B4-BE49-F238E27FC236}">
                <a16:creationId xmlns:a16="http://schemas.microsoft.com/office/drawing/2014/main" id="{7F89587F-E091-9E39-EE6A-2290F823E99D}"/>
              </a:ext>
            </a:extLst>
          </p:cNvPr>
          <p:cNvSpPr txBox="1"/>
          <p:nvPr/>
        </p:nvSpPr>
        <p:spPr>
          <a:xfrm>
            <a:off x="627691" y="5204746"/>
            <a:ext cx="10936618" cy="400110"/>
          </a:xfrm>
          <a:prstGeom prst="rect">
            <a:avLst/>
          </a:prstGeom>
          <a:solidFill>
            <a:schemeClr val="accent2">
              <a:lumMod val="20000"/>
              <a:lumOff val="80000"/>
            </a:schemeClr>
          </a:solidFill>
          <a:ln>
            <a:noFill/>
          </a:ln>
          <a:effectLst>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 altLang="zh-CN" sz="2000" dirty="0"/>
              <a:t>Linear scalability with both mesh complexity and offset distance - suitable for large-scale applications</a:t>
            </a:r>
            <a:endParaRPr lang="zh-CN" altLang="en-US" sz="2000" dirty="0"/>
          </a:p>
        </p:txBody>
      </p:sp>
    </p:spTree>
    <p:extLst>
      <p:ext uri="{BB962C8B-B14F-4D97-AF65-F5344CB8AC3E}">
        <p14:creationId xmlns:p14="http://schemas.microsoft.com/office/powerpoint/2010/main" val="2502097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4C63C-2ABB-6334-80DC-FB2E0C4205F8}"/>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F3F353E9-9363-4D6F-8EA6-731ACF48D868}"/>
              </a:ext>
            </a:extLst>
          </p:cNvPr>
          <p:cNvSpPr/>
          <p:nvPr/>
        </p:nvSpPr>
        <p:spPr>
          <a:xfrm>
            <a:off x="691055" y="904167"/>
            <a:ext cx="3018963" cy="304800"/>
          </a:xfrm>
          <a:prstGeom prst="rect">
            <a:avLst/>
          </a:prstGeom>
          <a:solidFill>
            <a:srgbClr val="DD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33F91558-230B-DF23-431B-5D674169D0F3}"/>
              </a:ext>
            </a:extLst>
          </p:cNvPr>
          <p:cNvSpPr>
            <a:spLocks noGrp="1"/>
          </p:cNvSpPr>
          <p:nvPr>
            <p:ph type="title"/>
          </p:nvPr>
        </p:nvSpPr>
        <p:spPr>
          <a:xfrm>
            <a:off x="838200" y="365125"/>
            <a:ext cx="5257800" cy="1078085"/>
          </a:xfrm>
          <a:ln>
            <a:noFill/>
          </a:ln>
        </p:spPr>
        <p:txBody>
          <a:bodyPr>
            <a:normAutofit/>
          </a:bodyPr>
          <a:lstStyle/>
          <a:p>
            <a:r>
              <a:rPr kumimoji="1" lang="en" altLang="zh-TW" sz="3200" b="1" dirty="0">
                <a:solidFill>
                  <a:srgbClr val="616161"/>
                </a:solidFill>
                <a:latin typeface="Arial" panose="020B0604020202020204" pitchFamily="34" charset="0"/>
                <a:cs typeface="Arial" panose="020B0604020202020204" pitchFamily="34" charset="0"/>
              </a:rPr>
              <a:t>Result</a:t>
            </a:r>
            <a:r>
              <a:rPr kumimoji="1" lang="zh-CN" altLang="en-US" sz="3200" b="1" dirty="0">
                <a:solidFill>
                  <a:srgbClr val="616161"/>
                </a:solidFill>
                <a:latin typeface="Arial" panose="020B0604020202020204" pitchFamily="34" charset="0"/>
                <a:cs typeface="Arial" panose="020B0604020202020204" pitchFamily="34" charset="0"/>
              </a:rPr>
              <a:t> </a:t>
            </a:r>
            <a:r>
              <a:rPr kumimoji="1" lang="en-US" altLang="zh-CN" sz="3200" b="1" dirty="0">
                <a:solidFill>
                  <a:srgbClr val="616161"/>
                </a:solidFill>
                <a:latin typeface="Arial" panose="020B0604020202020204" pitchFamily="34" charset="0"/>
                <a:cs typeface="Arial" panose="020B0604020202020204" pitchFamily="34" charset="0"/>
              </a:rPr>
              <a:t>Gallery</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7" name="AutoShape 2" descr="的图片">
            <a:extLst>
              <a:ext uri="{FF2B5EF4-FFF2-40B4-BE49-F238E27FC236}">
                <a16:creationId xmlns:a16="http://schemas.microsoft.com/office/drawing/2014/main" id="{826D0DB7-38DC-F6BB-FCA6-52DD86CBC0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AutoShape 2" descr="的图片">
            <a:extLst>
              <a:ext uri="{FF2B5EF4-FFF2-40B4-BE49-F238E27FC236}">
                <a16:creationId xmlns:a16="http://schemas.microsoft.com/office/drawing/2014/main" id="{4451CC7B-8586-0882-1758-8E552654A89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5" name="图片 4">
            <a:extLst>
              <a:ext uri="{FF2B5EF4-FFF2-40B4-BE49-F238E27FC236}">
                <a16:creationId xmlns:a16="http://schemas.microsoft.com/office/drawing/2014/main" id="{6AAF7FBD-6951-2475-3D25-BEA207BC84E9}"/>
              </a:ext>
            </a:extLst>
          </p:cNvPr>
          <p:cNvPicPr>
            <a:picLocks noChangeAspect="1"/>
          </p:cNvPicPr>
          <p:nvPr/>
        </p:nvPicPr>
        <p:blipFill>
          <a:blip r:embed="rId3"/>
          <a:srcRect r="683" b="1932"/>
          <a:stretch>
            <a:fillRect/>
          </a:stretch>
        </p:blipFill>
        <p:spPr>
          <a:xfrm>
            <a:off x="2089487" y="1279524"/>
            <a:ext cx="8307313" cy="4344653"/>
          </a:xfrm>
          <a:prstGeom prst="rect">
            <a:avLst/>
          </a:prstGeom>
        </p:spPr>
      </p:pic>
      <p:sp>
        <p:nvSpPr>
          <p:cNvPr id="12" name="文本框 11">
            <a:extLst>
              <a:ext uri="{FF2B5EF4-FFF2-40B4-BE49-F238E27FC236}">
                <a16:creationId xmlns:a16="http://schemas.microsoft.com/office/drawing/2014/main" id="{D9F07D81-CFCD-FD13-8DFC-2A1DF387863F}"/>
              </a:ext>
            </a:extLst>
          </p:cNvPr>
          <p:cNvSpPr txBox="1"/>
          <p:nvPr/>
        </p:nvSpPr>
        <p:spPr>
          <a:xfrm>
            <a:off x="3333838" y="5883276"/>
            <a:ext cx="5930812" cy="400110"/>
          </a:xfrm>
          <a:prstGeom prst="rect">
            <a:avLst/>
          </a:prstGeom>
          <a:solidFill>
            <a:schemeClr val="accent5">
              <a:lumMod val="40000"/>
              <a:lumOff val="60000"/>
            </a:schemeClr>
          </a:solidFill>
          <a:effectLst>
            <a:outerShdw blurRad="76200" dist="12700" dir="2700000" sy="-23000" kx="-800400" algn="bl" rotWithShape="0">
              <a:prstClr val="black">
                <a:alpha val="20000"/>
              </a:prstClr>
            </a:outerShdw>
          </a:effectLst>
        </p:spPr>
        <p:txBody>
          <a:bodyPr wrap="square">
            <a:spAutoFit/>
          </a:bodyPr>
          <a:lstStyle/>
          <a:p>
            <a:r>
              <a:rPr lang="en" altLang="zh-CN" sz="2000" dirty="0"/>
              <a:t>Robust performance across diverse geometric features</a:t>
            </a:r>
            <a:endParaRPr lang="zh-CN" altLang="en-US" sz="2000" dirty="0"/>
          </a:p>
        </p:txBody>
      </p:sp>
    </p:spTree>
    <p:extLst>
      <p:ext uri="{BB962C8B-B14F-4D97-AF65-F5344CB8AC3E}">
        <p14:creationId xmlns:p14="http://schemas.microsoft.com/office/powerpoint/2010/main" val="753048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0F42E-4423-5298-2AAE-8038FDFD4A99}"/>
            </a:ext>
          </a:extLst>
        </p:cNvPr>
        <p:cNvGrpSpPr/>
        <p:nvPr/>
      </p:nvGrpSpPr>
      <p:grpSpPr>
        <a:xfrm>
          <a:off x="0" y="0"/>
          <a:ext cx="0" cy="0"/>
          <a:chOff x="0" y="0"/>
          <a:chExt cx="0" cy="0"/>
        </a:xfrm>
      </p:grpSpPr>
      <p:sp>
        <p:nvSpPr>
          <p:cNvPr id="16" name="矩形 15">
            <a:extLst>
              <a:ext uri="{FF2B5EF4-FFF2-40B4-BE49-F238E27FC236}">
                <a16:creationId xmlns:a16="http://schemas.microsoft.com/office/drawing/2014/main" id="{4BA8E3A7-60FF-F120-6972-7773B90F869D}"/>
              </a:ext>
            </a:extLst>
          </p:cNvPr>
          <p:cNvSpPr/>
          <p:nvPr/>
        </p:nvSpPr>
        <p:spPr>
          <a:xfrm>
            <a:off x="691056" y="904167"/>
            <a:ext cx="3152920"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標題 1">
            <a:extLst>
              <a:ext uri="{FF2B5EF4-FFF2-40B4-BE49-F238E27FC236}">
                <a16:creationId xmlns:a16="http://schemas.microsoft.com/office/drawing/2014/main" id="{AE88DC8E-957E-38A0-6F9E-4051F98BA880}"/>
              </a:ext>
            </a:extLst>
          </p:cNvPr>
          <p:cNvSpPr>
            <a:spLocks noGrp="1"/>
          </p:cNvSpPr>
          <p:nvPr>
            <p:ph type="title"/>
          </p:nvPr>
        </p:nvSpPr>
        <p:spPr>
          <a:xfrm>
            <a:off x="838200" y="365125"/>
            <a:ext cx="6440424" cy="1078085"/>
          </a:xfrm>
        </p:spPr>
        <p:txBody>
          <a:bodyPr>
            <a:normAutofit/>
          </a:bodyPr>
          <a:lstStyle/>
          <a:p>
            <a:r>
              <a:rPr kumimoji="1" lang="en-US" altLang="zh-TW" sz="3200" b="1" dirty="0">
                <a:solidFill>
                  <a:srgbClr val="616161"/>
                </a:solidFill>
                <a:latin typeface="Arial" panose="020B0604020202020204" pitchFamily="34" charset="0"/>
                <a:cs typeface="Arial" panose="020B0604020202020204" pitchFamily="34" charset="0"/>
              </a:rPr>
              <a:t>Ablation</a:t>
            </a:r>
            <a:r>
              <a:rPr kumimoji="1" lang="zh-CN" altLang="en-US" sz="3200" b="1" dirty="0">
                <a:solidFill>
                  <a:srgbClr val="616161"/>
                </a:solidFill>
                <a:latin typeface="Arial" panose="020B0604020202020204" pitchFamily="34" charset="0"/>
                <a:cs typeface="Arial" panose="020B0604020202020204" pitchFamily="34" charset="0"/>
              </a:rPr>
              <a:t> </a:t>
            </a:r>
            <a:r>
              <a:rPr kumimoji="1" lang="en-US" altLang="zh-CN" sz="3200" b="1" dirty="0">
                <a:solidFill>
                  <a:srgbClr val="616161"/>
                </a:solidFill>
                <a:latin typeface="Arial" panose="020B0604020202020204" pitchFamily="34" charset="0"/>
                <a:cs typeface="Arial" panose="020B0604020202020204" pitchFamily="34" charset="0"/>
              </a:rPr>
              <a:t>Study</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2" name="AutoShape 2" descr="的图片">
            <a:extLst>
              <a:ext uri="{FF2B5EF4-FFF2-40B4-BE49-F238E27FC236}">
                <a16:creationId xmlns:a16="http://schemas.microsoft.com/office/drawing/2014/main" id="{6B7ED758-B91B-E473-C16C-7C7D49E8C7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AutoShape 2" descr="的图片">
            <a:extLst>
              <a:ext uri="{FF2B5EF4-FFF2-40B4-BE49-F238E27FC236}">
                <a16:creationId xmlns:a16="http://schemas.microsoft.com/office/drawing/2014/main" id="{A5DEE112-9AA5-2C00-668C-2F918CA3105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文本框 7">
            <a:extLst>
              <a:ext uri="{FF2B5EF4-FFF2-40B4-BE49-F238E27FC236}">
                <a16:creationId xmlns:a16="http://schemas.microsoft.com/office/drawing/2014/main" id="{59128D26-DA9C-5028-D07A-DD4333D85AFF}"/>
              </a:ext>
            </a:extLst>
          </p:cNvPr>
          <p:cNvSpPr txBox="1"/>
          <p:nvPr/>
        </p:nvSpPr>
        <p:spPr>
          <a:xfrm>
            <a:off x="1560035" y="6261860"/>
            <a:ext cx="3492348" cy="338554"/>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 altLang="zh-CN" sz="1600" b="1" dirty="0">
                <a:latin typeface="Arial" panose="020B0604020202020204" pitchFamily="34" charset="0"/>
                <a:cs typeface="Arial" panose="020B0604020202020204" pitchFamily="34" charset="0"/>
              </a:rPr>
              <a:t>Source Curve Discretization</a:t>
            </a:r>
            <a:endParaRPr lang="zh-CN" altLang="en-US" sz="1600" b="1"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EB766A97-BC7B-98F0-7914-539549AEEC3F}"/>
              </a:ext>
            </a:extLst>
          </p:cNvPr>
          <p:cNvSpPr txBox="1"/>
          <p:nvPr/>
        </p:nvSpPr>
        <p:spPr>
          <a:xfrm>
            <a:off x="7963439" y="6294165"/>
            <a:ext cx="2668526" cy="338554"/>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 altLang="zh-CN" sz="1600" b="1" dirty="0">
                <a:latin typeface="Arial" panose="020B0604020202020204" pitchFamily="34" charset="0"/>
                <a:cs typeface="Arial" panose="020B0604020202020204" pitchFamily="34" charset="0"/>
              </a:rPr>
              <a:t>Triangle</a:t>
            </a:r>
            <a:r>
              <a:rPr lang="zh-CN" altLang="en-US"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Mesh</a:t>
            </a:r>
            <a:r>
              <a:rPr lang="zh-CN" altLang="en-US"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Density</a:t>
            </a:r>
            <a:endParaRPr lang="zh-CN" altLang="en-US" sz="1600" b="1" dirty="0">
              <a:latin typeface="Arial" panose="020B0604020202020204" pitchFamily="34" charset="0"/>
              <a:cs typeface="Arial" panose="020B0604020202020204" pitchFamily="34" charset="0"/>
            </a:endParaRPr>
          </a:p>
        </p:txBody>
      </p:sp>
      <p:pic>
        <p:nvPicPr>
          <p:cNvPr id="26" name="图片 25">
            <a:extLst>
              <a:ext uri="{FF2B5EF4-FFF2-40B4-BE49-F238E27FC236}">
                <a16:creationId xmlns:a16="http://schemas.microsoft.com/office/drawing/2014/main" id="{A7571AF3-CFFB-E6E2-4924-F754707E702B}"/>
              </a:ext>
            </a:extLst>
          </p:cNvPr>
          <p:cNvPicPr>
            <a:picLocks noChangeAspect="1"/>
          </p:cNvPicPr>
          <p:nvPr/>
        </p:nvPicPr>
        <p:blipFill>
          <a:blip r:embed="rId3"/>
          <a:srcRect l="4063" t="1347" r="1981" b="1151"/>
          <a:stretch>
            <a:fillRect/>
          </a:stretch>
        </p:blipFill>
        <p:spPr>
          <a:xfrm>
            <a:off x="812494" y="1458638"/>
            <a:ext cx="4978706" cy="4550324"/>
          </a:xfrm>
          <a:custGeom>
            <a:avLst/>
            <a:gdLst>
              <a:gd name="connsiteX0" fmla="*/ 0 w 4978706"/>
              <a:gd name="connsiteY0" fmla="*/ 0 h 4550324"/>
              <a:gd name="connsiteX1" fmla="*/ 503402 w 4978706"/>
              <a:gd name="connsiteY1" fmla="*/ 0 h 4550324"/>
              <a:gd name="connsiteX2" fmla="*/ 1106379 w 4978706"/>
              <a:gd name="connsiteY2" fmla="*/ 0 h 4550324"/>
              <a:gd name="connsiteX3" fmla="*/ 1559995 w 4978706"/>
              <a:gd name="connsiteY3" fmla="*/ 0 h 4550324"/>
              <a:gd name="connsiteX4" fmla="*/ 2113184 w 4978706"/>
              <a:gd name="connsiteY4" fmla="*/ 0 h 4550324"/>
              <a:gd name="connsiteX5" fmla="*/ 2716161 w 4978706"/>
              <a:gd name="connsiteY5" fmla="*/ 0 h 4550324"/>
              <a:gd name="connsiteX6" fmla="*/ 3119989 w 4978706"/>
              <a:gd name="connsiteY6" fmla="*/ 0 h 4550324"/>
              <a:gd name="connsiteX7" fmla="*/ 3523817 w 4978706"/>
              <a:gd name="connsiteY7" fmla="*/ 0 h 4550324"/>
              <a:gd name="connsiteX8" fmla="*/ 4176581 w 4978706"/>
              <a:gd name="connsiteY8" fmla="*/ 0 h 4550324"/>
              <a:gd name="connsiteX9" fmla="*/ 4978706 w 4978706"/>
              <a:gd name="connsiteY9" fmla="*/ 0 h 4550324"/>
              <a:gd name="connsiteX10" fmla="*/ 4978706 w 4978706"/>
              <a:gd name="connsiteY10" fmla="*/ 432281 h 4550324"/>
              <a:gd name="connsiteX11" fmla="*/ 4978706 w 4978706"/>
              <a:gd name="connsiteY11" fmla="*/ 955568 h 4550324"/>
              <a:gd name="connsiteX12" fmla="*/ 4978706 w 4978706"/>
              <a:gd name="connsiteY12" fmla="*/ 1569862 h 4550324"/>
              <a:gd name="connsiteX13" fmla="*/ 4978706 w 4978706"/>
              <a:gd name="connsiteY13" fmla="*/ 2047646 h 4550324"/>
              <a:gd name="connsiteX14" fmla="*/ 4978706 w 4978706"/>
              <a:gd name="connsiteY14" fmla="*/ 2616436 h 4550324"/>
              <a:gd name="connsiteX15" fmla="*/ 4978706 w 4978706"/>
              <a:gd name="connsiteY15" fmla="*/ 3048717 h 4550324"/>
              <a:gd name="connsiteX16" fmla="*/ 4978706 w 4978706"/>
              <a:gd name="connsiteY16" fmla="*/ 3708514 h 4550324"/>
              <a:gd name="connsiteX17" fmla="*/ 4978706 w 4978706"/>
              <a:gd name="connsiteY17" fmla="*/ 4550324 h 4550324"/>
              <a:gd name="connsiteX18" fmla="*/ 4325942 w 4978706"/>
              <a:gd name="connsiteY18" fmla="*/ 4550324 h 4550324"/>
              <a:gd name="connsiteX19" fmla="*/ 3722966 w 4978706"/>
              <a:gd name="connsiteY19" fmla="*/ 4550324 h 4550324"/>
              <a:gd name="connsiteX20" fmla="*/ 3269350 w 4978706"/>
              <a:gd name="connsiteY20" fmla="*/ 4550324 h 4550324"/>
              <a:gd name="connsiteX21" fmla="*/ 2616587 w 4978706"/>
              <a:gd name="connsiteY21" fmla="*/ 4550324 h 4550324"/>
              <a:gd name="connsiteX22" fmla="*/ 2063397 w 4978706"/>
              <a:gd name="connsiteY22" fmla="*/ 4550324 h 4550324"/>
              <a:gd name="connsiteX23" fmla="*/ 1659569 w 4978706"/>
              <a:gd name="connsiteY23" fmla="*/ 4550324 h 4550324"/>
              <a:gd name="connsiteX24" fmla="*/ 1106379 w 4978706"/>
              <a:gd name="connsiteY24" fmla="*/ 4550324 h 4550324"/>
              <a:gd name="connsiteX25" fmla="*/ 602977 w 4978706"/>
              <a:gd name="connsiteY25" fmla="*/ 4550324 h 4550324"/>
              <a:gd name="connsiteX26" fmla="*/ 0 w 4978706"/>
              <a:gd name="connsiteY26" fmla="*/ 4550324 h 4550324"/>
              <a:gd name="connsiteX27" fmla="*/ 0 w 4978706"/>
              <a:gd name="connsiteY27" fmla="*/ 4027037 h 4550324"/>
              <a:gd name="connsiteX28" fmla="*/ 0 w 4978706"/>
              <a:gd name="connsiteY28" fmla="*/ 3367240 h 4550324"/>
              <a:gd name="connsiteX29" fmla="*/ 0 w 4978706"/>
              <a:gd name="connsiteY29" fmla="*/ 2752946 h 4550324"/>
              <a:gd name="connsiteX30" fmla="*/ 0 w 4978706"/>
              <a:gd name="connsiteY30" fmla="*/ 2229659 h 4550324"/>
              <a:gd name="connsiteX31" fmla="*/ 0 w 4978706"/>
              <a:gd name="connsiteY31" fmla="*/ 1797378 h 4550324"/>
              <a:gd name="connsiteX32" fmla="*/ 0 w 4978706"/>
              <a:gd name="connsiteY32" fmla="*/ 1274091 h 4550324"/>
              <a:gd name="connsiteX33" fmla="*/ 0 w 4978706"/>
              <a:gd name="connsiteY33" fmla="*/ 659797 h 4550324"/>
              <a:gd name="connsiteX34" fmla="*/ 0 w 4978706"/>
              <a:gd name="connsiteY34" fmla="*/ 0 h 455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78706" h="4550324" fill="none" extrusionOk="0">
                <a:moveTo>
                  <a:pt x="0" y="0"/>
                </a:moveTo>
                <a:cubicBezTo>
                  <a:pt x="118510" y="-31829"/>
                  <a:pt x="322386" y="18929"/>
                  <a:pt x="503402" y="0"/>
                </a:cubicBezTo>
                <a:cubicBezTo>
                  <a:pt x="684418" y="-18929"/>
                  <a:pt x="965342" y="8731"/>
                  <a:pt x="1106379" y="0"/>
                </a:cubicBezTo>
                <a:cubicBezTo>
                  <a:pt x="1247416" y="-8731"/>
                  <a:pt x="1427713" y="387"/>
                  <a:pt x="1559995" y="0"/>
                </a:cubicBezTo>
                <a:cubicBezTo>
                  <a:pt x="1692277" y="-387"/>
                  <a:pt x="1849282" y="20611"/>
                  <a:pt x="2113184" y="0"/>
                </a:cubicBezTo>
                <a:cubicBezTo>
                  <a:pt x="2377086" y="-20611"/>
                  <a:pt x="2533459" y="1550"/>
                  <a:pt x="2716161" y="0"/>
                </a:cubicBezTo>
                <a:cubicBezTo>
                  <a:pt x="2898863" y="-1550"/>
                  <a:pt x="2984260" y="30"/>
                  <a:pt x="3119989" y="0"/>
                </a:cubicBezTo>
                <a:cubicBezTo>
                  <a:pt x="3255718" y="-30"/>
                  <a:pt x="3403474" y="29073"/>
                  <a:pt x="3523817" y="0"/>
                </a:cubicBezTo>
                <a:cubicBezTo>
                  <a:pt x="3644160" y="-29073"/>
                  <a:pt x="3864734" y="2112"/>
                  <a:pt x="4176581" y="0"/>
                </a:cubicBezTo>
                <a:cubicBezTo>
                  <a:pt x="4488428" y="-2112"/>
                  <a:pt x="4584314" y="18866"/>
                  <a:pt x="4978706" y="0"/>
                </a:cubicBezTo>
                <a:cubicBezTo>
                  <a:pt x="4989990" y="108053"/>
                  <a:pt x="4949461" y="305317"/>
                  <a:pt x="4978706" y="432281"/>
                </a:cubicBezTo>
                <a:cubicBezTo>
                  <a:pt x="5007951" y="559245"/>
                  <a:pt x="4939419" y="752999"/>
                  <a:pt x="4978706" y="955568"/>
                </a:cubicBezTo>
                <a:cubicBezTo>
                  <a:pt x="5017993" y="1158137"/>
                  <a:pt x="4916168" y="1278434"/>
                  <a:pt x="4978706" y="1569862"/>
                </a:cubicBezTo>
                <a:cubicBezTo>
                  <a:pt x="5041244" y="1861290"/>
                  <a:pt x="4965194" y="1912754"/>
                  <a:pt x="4978706" y="2047646"/>
                </a:cubicBezTo>
                <a:cubicBezTo>
                  <a:pt x="4992218" y="2182538"/>
                  <a:pt x="4925256" y="2488298"/>
                  <a:pt x="4978706" y="2616436"/>
                </a:cubicBezTo>
                <a:cubicBezTo>
                  <a:pt x="5032156" y="2744574"/>
                  <a:pt x="4958530" y="2877827"/>
                  <a:pt x="4978706" y="3048717"/>
                </a:cubicBezTo>
                <a:cubicBezTo>
                  <a:pt x="4998882" y="3219607"/>
                  <a:pt x="4907214" y="3514870"/>
                  <a:pt x="4978706" y="3708514"/>
                </a:cubicBezTo>
                <a:cubicBezTo>
                  <a:pt x="5050198" y="3902158"/>
                  <a:pt x="4885254" y="4283971"/>
                  <a:pt x="4978706" y="4550324"/>
                </a:cubicBezTo>
                <a:cubicBezTo>
                  <a:pt x="4823289" y="4559348"/>
                  <a:pt x="4586002" y="4498313"/>
                  <a:pt x="4325942" y="4550324"/>
                </a:cubicBezTo>
                <a:cubicBezTo>
                  <a:pt x="4065882" y="4602335"/>
                  <a:pt x="3971586" y="4548283"/>
                  <a:pt x="3722966" y="4550324"/>
                </a:cubicBezTo>
                <a:cubicBezTo>
                  <a:pt x="3474346" y="4552365"/>
                  <a:pt x="3395001" y="4509018"/>
                  <a:pt x="3269350" y="4550324"/>
                </a:cubicBezTo>
                <a:cubicBezTo>
                  <a:pt x="3143699" y="4591630"/>
                  <a:pt x="2764972" y="4505311"/>
                  <a:pt x="2616587" y="4550324"/>
                </a:cubicBezTo>
                <a:cubicBezTo>
                  <a:pt x="2468202" y="4595337"/>
                  <a:pt x="2256793" y="4509779"/>
                  <a:pt x="2063397" y="4550324"/>
                </a:cubicBezTo>
                <a:cubicBezTo>
                  <a:pt x="1870001" y="4590869"/>
                  <a:pt x="1801102" y="4548433"/>
                  <a:pt x="1659569" y="4550324"/>
                </a:cubicBezTo>
                <a:cubicBezTo>
                  <a:pt x="1518036" y="4552215"/>
                  <a:pt x="1242423" y="4502162"/>
                  <a:pt x="1106379" y="4550324"/>
                </a:cubicBezTo>
                <a:cubicBezTo>
                  <a:pt x="970335" y="4598486"/>
                  <a:pt x="724947" y="4540043"/>
                  <a:pt x="602977" y="4550324"/>
                </a:cubicBezTo>
                <a:cubicBezTo>
                  <a:pt x="481007" y="4560605"/>
                  <a:pt x="128047" y="4503769"/>
                  <a:pt x="0" y="4550324"/>
                </a:cubicBezTo>
                <a:cubicBezTo>
                  <a:pt x="-4314" y="4312206"/>
                  <a:pt x="31387" y="4257876"/>
                  <a:pt x="0" y="4027037"/>
                </a:cubicBezTo>
                <a:cubicBezTo>
                  <a:pt x="-31387" y="3796198"/>
                  <a:pt x="31124" y="3690048"/>
                  <a:pt x="0" y="3367240"/>
                </a:cubicBezTo>
                <a:cubicBezTo>
                  <a:pt x="-31124" y="3044432"/>
                  <a:pt x="9116" y="3045432"/>
                  <a:pt x="0" y="2752946"/>
                </a:cubicBezTo>
                <a:cubicBezTo>
                  <a:pt x="-9116" y="2460460"/>
                  <a:pt x="42618" y="2485228"/>
                  <a:pt x="0" y="2229659"/>
                </a:cubicBezTo>
                <a:cubicBezTo>
                  <a:pt x="-42618" y="1974090"/>
                  <a:pt x="2298" y="2001619"/>
                  <a:pt x="0" y="1797378"/>
                </a:cubicBezTo>
                <a:cubicBezTo>
                  <a:pt x="-2298" y="1593137"/>
                  <a:pt x="34441" y="1405995"/>
                  <a:pt x="0" y="1274091"/>
                </a:cubicBezTo>
                <a:cubicBezTo>
                  <a:pt x="-34441" y="1142187"/>
                  <a:pt x="60058" y="833513"/>
                  <a:pt x="0" y="659797"/>
                </a:cubicBezTo>
                <a:cubicBezTo>
                  <a:pt x="-60058" y="486081"/>
                  <a:pt x="41672" y="241978"/>
                  <a:pt x="0" y="0"/>
                </a:cubicBezTo>
                <a:close/>
              </a:path>
              <a:path w="4978706" h="4550324" stroke="0" extrusionOk="0">
                <a:moveTo>
                  <a:pt x="0" y="0"/>
                </a:moveTo>
                <a:cubicBezTo>
                  <a:pt x="108866" y="-45345"/>
                  <a:pt x="401269" y="30936"/>
                  <a:pt x="503402" y="0"/>
                </a:cubicBezTo>
                <a:cubicBezTo>
                  <a:pt x="605535" y="-30936"/>
                  <a:pt x="793786" y="46952"/>
                  <a:pt x="907231" y="0"/>
                </a:cubicBezTo>
                <a:cubicBezTo>
                  <a:pt x="1020676" y="-46952"/>
                  <a:pt x="1340170" y="65410"/>
                  <a:pt x="1559995" y="0"/>
                </a:cubicBezTo>
                <a:cubicBezTo>
                  <a:pt x="1779820" y="-65410"/>
                  <a:pt x="1883367" y="57963"/>
                  <a:pt x="2063397" y="0"/>
                </a:cubicBezTo>
                <a:cubicBezTo>
                  <a:pt x="2243427" y="-57963"/>
                  <a:pt x="2331509" y="41831"/>
                  <a:pt x="2566800" y="0"/>
                </a:cubicBezTo>
                <a:cubicBezTo>
                  <a:pt x="2802091" y="-41831"/>
                  <a:pt x="3032980" y="69799"/>
                  <a:pt x="3219563" y="0"/>
                </a:cubicBezTo>
                <a:cubicBezTo>
                  <a:pt x="3406146" y="-69799"/>
                  <a:pt x="3478760" y="32807"/>
                  <a:pt x="3673179" y="0"/>
                </a:cubicBezTo>
                <a:cubicBezTo>
                  <a:pt x="3867598" y="-32807"/>
                  <a:pt x="4128987" y="70740"/>
                  <a:pt x="4325942" y="0"/>
                </a:cubicBezTo>
                <a:cubicBezTo>
                  <a:pt x="4522897" y="-70740"/>
                  <a:pt x="4806416" y="52256"/>
                  <a:pt x="4978706" y="0"/>
                </a:cubicBezTo>
                <a:cubicBezTo>
                  <a:pt x="4984145" y="276070"/>
                  <a:pt x="4975288" y="367963"/>
                  <a:pt x="4978706" y="568791"/>
                </a:cubicBezTo>
                <a:cubicBezTo>
                  <a:pt x="4982124" y="769619"/>
                  <a:pt x="4945956" y="937466"/>
                  <a:pt x="4978706" y="1137581"/>
                </a:cubicBezTo>
                <a:cubicBezTo>
                  <a:pt x="5011456" y="1337696"/>
                  <a:pt x="4907347" y="1622343"/>
                  <a:pt x="4978706" y="1751875"/>
                </a:cubicBezTo>
                <a:cubicBezTo>
                  <a:pt x="5050065" y="1881407"/>
                  <a:pt x="4963842" y="2044860"/>
                  <a:pt x="4978706" y="2184156"/>
                </a:cubicBezTo>
                <a:cubicBezTo>
                  <a:pt x="4993570" y="2323452"/>
                  <a:pt x="4950107" y="2560995"/>
                  <a:pt x="4978706" y="2752946"/>
                </a:cubicBezTo>
                <a:cubicBezTo>
                  <a:pt x="5007305" y="2944897"/>
                  <a:pt x="4911469" y="3163157"/>
                  <a:pt x="4978706" y="3321737"/>
                </a:cubicBezTo>
                <a:cubicBezTo>
                  <a:pt x="5045943" y="3480317"/>
                  <a:pt x="4927777" y="3624869"/>
                  <a:pt x="4978706" y="3890527"/>
                </a:cubicBezTo>
                <a:cubicBezTo>
                  <a:pt x="5029635" y="4156185"/>
                  <a:pt x="4976889" y="4407881"/>
                  <a:pt x="4978706" y="4550324"/>
                </a:cubicBezTo>
                <a:cubicBezTo>
                  <a:pt x="4730810" y="4595920"/>
                  <a:pt x="4650823" y="4488434"/>
                  <a:pt x="4375729" y="4550324"/>
                </a:cubicBezTo>
                <a:cubicBezTo>
                  <a:pt x="4100635" y="4612214"/>
                  <a:pt x="4122599" y="4515140"/>
                  <a:pt x="3971901" y="4550324"/>
                </a:cubicBezTo>
                <a:cubicBezTo>
                  <a:pt x="3821203" y="4585508"/>
                  <a:pt x="3738233" y="4504895"/>
                  <a:pt x="3518286" y="4550324"/>
                </a:cubicBezTo>
                <a:cubicBezTo>
                  <a:pt x="3298339" y="4595753"/>
                  <a:pt x="3007178" y="4478084"/>
                  <a:pt x="2865522" y="4550324"/>
                </a:cubicBezTo>
                <a:cubicBezTo>
                  <a:pt x="2723866" y="4622564"/>
                  <a:pt x="2504457" y="4532643"/>
                  <a:pt x="2312332" y="4550324"/>
                </a:cubicBezTo>
                <a:cubicBezTo>
                  <a:pt x="2120207" y="4568005"/>
                  <a:pt x="1950357" y="4500447"/>
                  <a:pt x="1858717" y="4550324"/>
                </a:cubicBezTo>
                <a:cubicBezTo>
                  <a:pt x="1767078" y="4600201"/>
                  <a:pt x="1447292" y="4498578"/>
                  <a:pt x="1305527" y="4550324"/>
                </a:cubicBezTo>
                <a:cubicBezTo>
                  <a:pt x="1163762" y="4602070"/>
                  <a:pt x="991015" y="4507342"/>
                  <a:pt x="901699" y="4550324"/>
                </a:cubicBezTo>
                <a:cubicBezTo>
                  <a:pt x="812383" y="4593306"/>
                  <a:pt x="692471" y="4531478"/>
                  <a:pt x="497871" y="4550324"/>
                </a:cubicBezTo>
                <a:cubicBezTo>
                  <a:pt x="303271" y="4569170"/>
                  <a:pt x="170670" y="4528709"/>
                  <a:pt x="0" y="4550324"/>
                </a:cubicBezTo>
                <a:cubicBezTo>
                  <a:pt x="-32748" y="4400040"/>
                  <a:pt x="52405" y="4225826"/>
                  <a:pt x="0" y="4072540"/>
                </a:cubicBezTo>
                <a:cubicBezTo>
                  <a:pt x="-52405" y="3919254"/>
                  <a:pt x="42269" y="3592971"/>
                  <a:pt x="0" y="3412743"/>
                </a:cubicBezTo>
                <a:cubicBezTo>
                  <a:pt x="-42269" y="3232515"/>
                  <a:pt x="55740" y="3069155"/>
                  <a:pt x="0" y="2889456"/>
                </a:cubicBezTo>
                <a:cubicBezTo>
                  <a:pt x="-55740" y="2709757"/>
                  <a:pt x="5923" y="2589504"/>
                  <a:pt x="0" y="2457175"/>
                </a:cubicBezTo>
                <a:cubicBezTo>
                  <a:pt x="-5923" y="2324846"/>
                  <a:pt x="42989" y="2028371"/>
                  <a:pt x="0" y="1842881"/>
                </a:cubicBezTo>
                <a:cubicBezTo>
                  <a:pt x="-42989" y="1657391"/>
                  <a:pt x="14314" y="1538354"/>
                  <a:pt x="0" y="1365097"/>
                </a:cubicBezTo>
                <a:cubicBezTo>
                  <a:pt x="-14314" y="1191840"/>
                  <a:pt x="7577" y="925007"/>
                  <a:pt x="0" y="750803"/>
                </a:cubicBezTo>
                <a:cubicBezTo>
                  <a:pt x="-7577" y="576599"/>
                  <a:pt x="18012" y="232708"/>
                  <a:pt x="0" y="0"/>
                </a:cubicBezTo>
                <a:close/>
              </a:path>
            </a:pathLst>
          </a:custGeom>
          <a:solidFill>
            <a:schemeClr val="accent6">
              <a:lumMod val="75000"/>
            </a:schemeClr>
          </a:solidFill>
          <a:ln w="19050">
            <a:solidFill>
              <a:schemeClr val="accent6">
                <a:lumMod val="7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27" name="图片 26">
            <a:extLst>
              <a:ext uri="{FF2B5EF4-FFF2-40B4-BE49-F238E27FC236}">
                <a16:creationId xmlns:a16="http://schemas.microsoft.com/office/drawing/2014/main" id="{7BEC8ECB-9B43-FED8-19D6-F47952C07CD9}"/>
              </a:ext>
            </a:extLst>
          </p:cNvPr>
          <p:cNvPicPr>
            <a:picLocks noChangeAspect="1"/>
          </p:cNvPicPr>
          <p:nvPr/>
        </p:nvPicPr>
        <p:blipFill>
          <a:blip r:embed="rId4"/>
          <a:srcRect l="-1118" t="-4567" b="-6806"/>
          <a:stretch>
            <a:fillRect/>
          </a:stretch>
        </p:blipFill>
        <p:spPr>
          <a:xfrm>
            <a:off x="6617888" y="956738"/>
            <a:ext cx="4629197" cy="5052224"/>
          </a:xfrm>
          <a:custGeom>
            <a:avLst/>
            <a:gdLst>
              <a:gd name="connsiteX0" fmla="*/ 0 w 4629197"/>
              <a:gd name="connsiteY0" fmla="*/ 0 h 5052224"/>
              <a:gd name="connsiteX1" fmla="*/ 671234 w 4629197"/>
              <a:gd name="connsiteY1" fmla="*/ 0 h 5052224"/>
              <a:gd name="connsiteX2" fmla="*/ 1342467 w 4629197"/>
              <a:gd name="connsiteY2" fmla="*/ 0 h 5052224"/>
              <a:gd name="connsiteX3" fmla="*/ 2013701 w 4629197"/>
              <a:gd name="connsiteY3" fmla="*/ 0 h 5052224"/>
              <a:gd name="connsiteX4" fmla="*/ 2546058 w 4629197"/>
              <a:gd name="connsiteY4" fmla="*/ 0 h 5052224"/>
              <a:gd name="connsiteX5" fmla="*/ 3171000 w 4629197"/>
              <a:gd name="connsiteY5" fmla="*/ 0 h 5052224"/>
              <a:gd name="connsiteX6" fmla="*/ 3795942 w 4629197"/>
              <a:gd name="connsiteY6" fmla="*/ 0 h 5052224"/>
              <a:gd name="connsiteX7" fmla="*/ 4629197 w 4629197"/>
              <a:gd name="connsiteY7" fmla="*/ 0 h 5052224"/>
              <a:gd name="connsiteX8" fmla="*/ 4629197 w 4629197"/>
              <a:gd name="connsiteY8" fmla="*/ 510836 h 5052224"/>
              <a:gd name="connsiteX9" fmla="*/ 4629197 w 4629197"/>
              <a:gd name="connsiteY9" fmla="*/ 920627 h 5052224"/>
              <a:gd name="connsiteX10" fmla="*/ 4629197 w 4629197"/>
              <a:gd name="connsiteY10" fmla="*/ 1532508 h 5052224"/>
              <a:gd name="connsiteX11" fmla="*/ 4629197 w 4629197"/>
              <a:gd name="connsiteY11" fmla="*/ 1942299 h 5052224"/>
              <a:gd name="connsiteX12" fmla="*/ 4629197 w 4629197"/>
              <a:gd name="connsiteY12" fmla="*/ 2503658 h 5052224"/>
              <a:gd name="connsiteX13" fmla="*/ 4629197 w 4629197"/>
              <a:gd name="connsiteY13" fmla="*/ 3014494 h 5052224"/>
              <a:gd name="connsiteX14" fmla="*/ 4629197 w 4629197"/>
              <a:gd name="connsiteY14" fmla="*/ 3626374 h 5052224"/>
              <a:gd name="connsiteX15" fmla="*/ 4629197 w 4629197"/>
              <a:gd name="connsiteY15" fmla="*/ 4137210 h 5052224"/>
              <a:gd name="connsiteX16" fmla="*/ 4629197 w 4629197"/>
              <a:gd name="connsiteY16" fmla="*/ 5052224 h 5052224"/>
              <a:gd name="connsiteX17" fmla="*/ 4096839 w 4629197"/>
              <a:gd name="connsiteY17" fmla="*/ 5052224 h 5052224"/>
              <a:gd name="connsiteX18" fmla="*/ 3657066 w 4629197"/>
              <a:gd name="connsiteY18" fmla="*/ 5052224 h 5052224"/>
              <a:gd name="connsiteX19" fmla="*/ 3032124 w 4629197"/>
              <a:gd name="connsiteY19" fmla="*/ 5052224 h 5052224"/>
              <a:gd name="connsiteX20" fmla="*/ 2499766 w 4629197"/>
              <a:gd name="connsiteY20" fmla="*/ 5052224 h 5052224"/>
              <a:gd name="connsiteX21" fmla="*/ 1967409 w 4629197"/>
              <a:gd name="connsiteY21" fmla="*/ 5052224 h 5052224"/>
              <a:gd name="connsiteX22" fmla="*/ 1388759 w 4629197"/>
              <a:gd name="connsiteY22" fmla="*/ 5052224 h 5052224"/>
              <a:gd name="connsiteX23" fmla="*/ 810109 w 4629197"/>
              <a:gd name="connsiteY23" fmla="*/ 5052224 h 5052224"/>
              <a:gd name="connsiteX24" fmla="*/ 0 w 4629197"/>
              <a:gd name="connsiteY24" fmla="*/ 5052224 h 5052224"/>
              <a:gd name="connsiteX25" fmla="*/ 0 w 4629197"/>
              <a:gd name="connsiteY25" fmla="*/ 4440344 h 5052224"/>
              <a:gd name="connsiteX26" fmla="*/ 0 w 4629197"/>
              <a:gd name="connsiteY26" fmla="*/ 3777941 h 5052224"/>
              <a:gd name="connsiteX27" fmla="*/ 0 w 4629197"/>
              <a:gd name="connsiteY27" fmla="*/ 3166060 h 5052224"/>
              <a:gd name="connsiteX28" fmla="*/ 0 w 4629197"/>
              <a:gd name="connsiteY28" fmla="*/ 2655224 h 5052224"/>
              <a:gd name="connsiteX29" fmla="*/ 0 w 4629197"/>
              <a:gd name="connsiteY29" fmla="*/ 2245433 h 5052224"/>
              <a:gd name="connsiteX30" fmla="*/ 0 w 4629197"/>
              <a:gd name="connsiteY30" fmla="*/ 1633552 h 5052224"/>
              <a:gd name="connsiteX31" fmla="*/ 0 w 4629197"/>
              <a:gd name="connsiteY31" fmla="*/ 1173239 h 5052224"/>
              <a:gd name="connsiteX32" fmla="*/ 0 w 4629197"/>
              <a:gd name="connsiteY32" fmla="*/ 611880 h 5052224"/>
              <a:gd name="connsiteX33" fmla="*/ 0 w 4629197"/>
              <a:gd name="connsiteY33" fmla="*/ 0 h 505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9197" h="5052224" fill="none" extrusionOk="0">
                <a:moveTo>
                  <a:pt x="0" y="0"/>
                </a:moveTo>
                <a:cubicBezTo>
                  <a:pt x="208430" y="-4235"/>
                  <a:pt x="448953" y="71852"/>
                  <a:pt x="671234" y="0"/>
                </a:cubicBezTo>
                <a:cubicBezTo>
                  <a:pt x="893515" y="-71852"/>
                  <a:pt x="1103623" y="50786"/>
                  <a:pt x="1342467" y="0"/>
                </a:cubicBezTo>
                <a:cubicBezTo>
                  <a:pt x="1581311" y="-50786"/>
                  <a:pt x="1708544" y="40529"/>
                  <a:pt x="2013701" y="0"/>
                </a:cubicBezTo>
                <a:cubicBezTo>
                  <a:pt x="2318858" y="-40529"/>
                  <a:pt x="2409104" y="1632"/>
                  <a:pt x="2546058" y="0"/>
                </a:cubicBezTo>
                <a:cubicBezTo>
                  <a:pt x="2683012" y="-1632"/>
                  <a:pt x="2957343" y="3453"/>
                  <a:pt x="3171000" y="0"/>
                </a:cubicBezTo>
                <a:cubicBezTo>
                  <a:pt x="3384657" y="-3453"/>
                  <a:pt x="3502868" y="5800"/>
                  <a:pt x="3795942" y="0"/>
                </a:cubicBezTo>
                <a:cubicBezTo>
                  <a:pt x="4089016" y="-5800"/>
                  <a:pt x="4348331" y="73693"/>
                  <a:pt x="4629197" y="0"/>
                </a:cubicBezTo>
                <a:cubicBezTo>
                  <a:pt x="4643427" y="207316"/>
                  <a:pt x="4618374" y="320765"/>
                  <a:pt x="4629197" y="510836"/>
                </a:cubicBezTo>
                <a:cubicBezTo>
                  <a:pt x="4640020" y="700907"/>
                  <a:pt x="4586762" y="836735"/>
                  <a:pt x="4629197" y="920627"/>
                </a:cubicBezTo>
                <a:cubicBezTo>
                  <a:pt x="4671632" y="1004519"/>
                  <a:pt x="4559542" y="1305640"/>
                  <a:pt x="4629197" y="1532508"/>
                </a:cubicBezTo>
                <a:cubicBezTo>
                  <a:pt x="4698852" y="1759376"/>
                  <a:pt x="4602663" y="1739887"/>
                  <a:pt x="4629197" y="1942299"/>
                </a:cubicBezTo>
                <a:cubicBezTo>
                  <a:pt x="4655731" y="2144711"/>
                  <a:pt x="4588344" y="2265548"/>
                  <a:pt x="4629197" y="2503658"/>
                </a:cubicBezTo>
                <a:cubicBezTo>
                  <a:pt x="4670050" y="2741768"/>
                  <a:pt x="4618857" y="2791896"/>
                  <a:pt x="4629197" y="3014494"/>
                </a:cubicBezTo>
                <a:cubicBezTo>
                  <a:pt x="4639537" y="3237092"/>
                  <a:pt x="4624049" y="3484288"/>
                  <a:pt x="4629197" y="3626374"/>
                </a:cubicBezTo>
                <a:cubicBezTo>
                  <a:pt x="4634345" y="3768460"/>
                  <a:pt x="4606364" y="3892765"/>
                  <a:pt x="4629197" y="4137210"/>
                </a:cubicBezTo>
                <a:cubicBezTo>
                  <a:pt x="4652030" y="4381655"/>
                  <a:pt x="4582905" y="4733826"/>
                  <a:pt x="4629197" y="5052224"/>
                </a:cubicBezTo>
                <a:cubicBezTo>
                  <a:pt x="4434923" y="5092575"/>
                  <a:pt x="4330020" y="5011680"/>
                  <a:pt x="4096839" y="5052224"/>
                </a:cubicBezTo>
                <a:cubicBezTo>
                  <a:pt x="3863658" y="5092768"/>
                  <a:pt x="3759005" y="5039228"/>
                  <a:pt x="3657066" y="5052224"/>
                </a:cubicBezTo>
                <a:cubicBezTo>
                  <a:pt x="3555127" y="5065220"/>
                  <a:pt x="3259348" y="5036123"/>
                  <a:pt x="3032124" y="5052224"/>
                </a:cubicBezTo>
                <a:cubicBezTo>
                  <a:pt x="2804900" y="5068325"/>
                  <a:pt x="2610626" y="5025415"/>
                  <a:pt x="2499766" y="5052224"/>
                </a:cubicBezTo>
                <a:cubicBezTo>
                  <a:pt x="2388906" y="5079033"/>
                  <a:pt x="2086317" y="4997017"/>
                  <a:pt x="1967409" y="5052224"/>
                </a:cubicBezTo>
                <a:cubicBezTo>
                  <a:pt x="1848501" y="5107431"/>
                  <a:pt x="1546783" y="5001823"/>
                  <a:pt x="1388759" y="5052224"/>
                </a:cubicBezTo>
                <a:cubicBezTo>
                  <a:pt x="1230735" y="5102625"/>
                  <a:pt x="1015766" y="5048900"/>
                  <a:pt x="810109" y="5052224"/>
                </a:cubicBezTo>
                <a:cubicBezTo>
                  <a:pt x="604452" y="5055548"/>
                  <a:pt x="398437" y="4992422"/>
                  <a:pt x="0" y="5052224"/>
                </a:cubicBezTo>
                <a:cubicBezTo>
                  <a:pt x="-19556" y="4757130"/>
                  <a:pt x="66634" y="4737388"/>
                  <a:pt x="0" y="4440344"/>
                </a:cubicBezTo>
                <a:cubicBezTo>
                  <a:pt x="-66634" y="4143300"/>
                  <a:pt x="6793" y="4087078"/>
                  <a:pt x="0" y="3777941"/>
                </a:cubicBezTo>
                <a:cubicBezTo>
                  <a:pt x="-6793" y="3468804"/>
                  <a:pt x="2679" y="3466848"/>
                  <a:pt x="0" y="3166060"/>
                </a:cubicBezTo>
                <a:cubicBezTo>
                  <a:pt x="-2679" y="2865272"/>
                  <a:pt x="32609" y="2886189"/>
                  <a:pt x="0" y="2655224"/>
                </a:cubicBezTo>
                <a:cubicBezTo>
                  <a:pt x="-32609" y="2424259"/>
                  <a:pt x="32944" y="2378476"/>
                  <a:pt x="0" y="2245433"/>
                </a:cubicBezTo>
                <a:cubicBezTo>
                  <a:pt x="-32944" y="2112390"/>
                  <a:pt x="16020" y="1781528"/>
                  <a:pt x="0" y="1633552"/>
                </a:cubicBezTo>
                <a:cubicBezTo>
                  <a:pt x="-16020" y="1485576"/>
                  <a:pt x="49411" y="1302240"/>
                  <a:pt x="0" y="1173239"/>
                </a:cubicBezTo>
                <a:cubicBezTo>
                  <a:pt x="-49411" y="1044238"/>
                  <a:pt x="47384" y="790698"/>
                  <a:pt x="0" y="611880"/>
                </a:cubicBezTo>
                <a:cubicBezTo>
                  <a:pt x="-47384" y="433062"/>
                  <a:pt x="42312" y="261675"/>
                  <a:pt x="0" y="0"/>
                </a:cubicBezTo>
                <a:close/>
              </a:path>
              <a:path w="4629197" h="5052224" stroke="0" extrusionOk="0">
                <a:moveTo>
                  <a:pt x="0" y="0"/>
                </a:moveTo>
                <a:cubicBezTo>
                  <a:pt x="198291" y="-44913"/>
                  <a:pt x="254390" y="40185"/>
                  <a:pt x="439774" y="0"/>
                </a:cubicBezTo>
                <a:cubicBezTo>
                  <a:pt x="625158" y="-40185"/>
                  <a:pt x="702560" y="6580"/>
                  <a:pt x="925839" y="0"/>
                </a:cubicBezTo>
                <a:cubicBezTo>
                  <a:pt x="1149118" y="-6580"/>
                  <a:pt x="1202048" y="6340"/>
                  <a:pt x="1458197" y="0"/>
                </a:cubicBezTo>
                <a:cubicBezTo>
                  <a:pt x="1714346" y="-6340"/>
                  <a:pt x="1778338" y="45397"/>
                  <a:pt x="1897971" y="0"/>
                </a:cubicBezTo>
                <a:cubicBezTo>
                  <a:pt x="2017604" y="-45397"/>
                  <a:pt x="2272990" y="49509"/>
                  <a:pt x="2476620" y="0"/>
                </a:cubicBezTo>
                <a:cubicBezTo>
                  <a:pt x="2680250" y="-49509"/>
                  <a:pt x="2856436" y="24120"/>
                  <a:pt x="2962686" y="0"/>
                </a:cubicBezTo>
                <a:cubicBezTo>
                  <a:pt x="3068936" y="-24120"/>
                  <a:pt x="3252316" y="53190"/>
                  <a:pt x="3448752" y="0"/>
                </a:cubicBezTo>
                <a:cubicBezTo>
                  <a:pt x="3645188" y="-53190"/>
                  <a:pt x="3857293" y="12205"/>
                  <a:pt x="4073693" y="0"/>
                </a:cubicBezTo>
                <a:cubicBezTo>
                  <a:pt x="4290093" y="-12205"/>
                  <a:pt x="4427254" y="64581"/>
                  <a:pt x="4629197" y="0"/>
                </a:cubicBezTo>
                <a:cubicBezTo>
                  <a:pt x="4676637" y="266059"/>
                  <a:pt x="4591690" y="381232"/>
                  <a:pt x="4629197" y="561358"/>
                </a:cubicBezTo>
                <a:cubicBezTo>
                  <a:pt x="4666704" y="741484"/>
                  <a:pt x="4617617" y="930455"/>
                  <a:pt x="4629197" y="1072194"/>
                </a:cubicBezTo>
                <a:cubicBezTo>
                  <a:pt x="4640777" y="1213933"/>
                  <a:pt x="4559259" y="1509377"/>
                  <a:pt x="4629197" y="1684075"/>
                </a:cubicBezTo>
                <a:cubicBezTo>
                  <a:pt x="4699135" y="1858773"/>
                  <a:pt x="4621473" y="2001512"/>
                  <a:pt x="4629197" y="2093866"/>
                </a:cubicBezTo>
                <a:cubicBezTo>
                  <a:pt x="4636921" y="2186220"/>
                  <a:pt x="4594428" y="2438913"/>
                  <a:pt x="4629197" y="2756269"/>
                </a:cubicBezTo>
                <a:cubicBezTo>
                  <a:pt x="4663966" y="3073625"/>
                  <a:pt x="4575122" y="3138022"/>
                  <a:pt x="4629197" y="3267105"/>
                </a:cubicBezTo>
                <a:cubicBezTo>
                  <a:pt x="4683272" y="3396188"/>
                  <a:pt x="4622245" y="3666701"/>
                  <a:pt x="4629197" y="3777941"/>
                </a:cubicBezTo>
                <a:cubicBezTo>
                  <a:pt x="4636149" y="3889181"/>
                  <a:pt x="4600739" y="4040430"/>
                  <a:pt x="4629197" y="4288777"/>
                </a:cubicBezTo>
                <a:cubicBezTo>
                  <a:pt x="4657655" y="4537124"/>
                  <a:pt x="4626388" y="4811506"/>
                  <a:pt x="4629197" y="5052224"/>
                </a:cubicBezTo>
                <a:cubicBezTo>
                  <a:pt x="4398395" y="5123351"/>
                  <a:pt x="4227241" y="4997508"/>
                  <a:pt x="3957963" y="5052224"/>
                </a:cubicBezTo>
                <a:cubicBezTo>
                  <a:pt x="3688685" y="5106940"/>
                  <a:pt x="3729565" y="5049371"/>
                  <a:pt x="3518190" y="5052224"/>
                </a:cubicBezTo>
                <a:cubicBezTo>
                  <a:pt x="3306815" y="5055077"/>
                  <a:pt x="3062046" y="4981452"/>
                  <a:pt x="2893248" y="5052224"/>
                </a:cubicBezTo>
                <a:cubicBezTo>
                  <a:pt x="2724450" y="5122996"/>
                  <a:pt x="2581630" y="5013910"/>
                  <a:pt x="2314599" y="5052224"/>
                </a:cubicBezTo>
                <a:cubicBezTo>
                  <a:pt x="2047568" y="5090538"/>
                  <a:pt x="1997764" y="5018375"/>
                  <a:pt x="1828533" y="5052224"/>
                </a:cubicBezTo>
                <a:cubicBezTo>
                  <a:pt x="1659302" y="5086073"/>
                  <a:pt x="1437195" y="5014855"/>
                  <a:pt x="1203591" y="5052224"/>
                </a:cubicBezTo>
                <a:cubicBezTo>
                  <a:pt x="969987" y="5089593"/>
                  <a:pt x="812419" y="5051312"/>
                  <a:pt x="578650" y="5052224"/>
                </a:cubicBezTo>
                <a:cubicBezTo>
                  <a:pt x="344881" y="5053136"/>
                  <a:pt x="254721" y="5043425"/>
                  <a:pt x="0" y="5052224"/>
                </a:cubicBezTo>
                <a:cubicBezTo>
                  <a:pt x="-46441" y="4795130"/>
                  <a:pt x="36226" y="4582009"/>
                  <a:pt x="0" y="4389821"/>
                </a:cubicBezTo>
                <a:cubicBezTo>
                  <a:pt x="-36226" y="4197633"/>
                  <a:pt x="76665" y="3985284"/>
                  <a:pt x="0" y="3727419"/>
                </a:cubicBezTo>
                <a:cubicBezTo>
                  <a:pt x="-76665" y="3469554"/>
                  <a:pt x="23115" y="3390088"/>
                  <a:pt x="0" y="3065016"/>
                </a:cubicBezTo>
                <a:cubicBezTo>
                  <a:pt x="-23115" y="2739944"/>
                  <a:pt x="49101" y="2760541"/>
                  <a:pt x="0" y="2503658"/>
                </a:cubicBezTo>
                <a:cubicBezTo>
                  <a:pt x="-49101" y="2246775"/>
                  <a:pt x="12853" y="2198989"/>
                  <a:pt x="0" y="1992822"/>
                </a:cubicBezTo>
                <a:cubicBezTo>
                  <a:pt x="-12853" y="1786655"/>
                  <a:pt x="31368" y="1575132"/>
                  <a:pt x="0" y="1380941"/>
                </a:cubicBezTo>
                <a:cubicBezTo>
                  <a:pt x="-31368" y="1186750"/>
                  <a:pt x="34931" y="951739"/>
                  <a:pt x="0" y="819583"/>
                </a:cubicBezTo>
                <a:cubicBezTo>
                  <a:pt x="-34931" y="687427"/>
                  <a:pt x="78614" y="275812"/>
                  <a:pt x="0" y="0"/>
                </a:cubicBezTo>
                <a:close/>
              </a:path>
            </a:pathLst>
          </a:custGeom>
          <a:ln w="19050">
            <a:solidFill>
              <a:schemeClr val="accent6">
                <a:lumMod val="75000"/>
              </a:schemeClr>
            </a:solidFill>
            <a:extLst>
              <a:ext uri="{C807C97D-BFC1-408E-A445-0C87EB9F89A2}">
                <ask:lineSketchStyleProps xmlns:ask="http://schemas.microsoft.com/office/drawing/2018/sketchyshapes" sd="3929964252">
                  <a:prstGeom prst="rect">
                    <a:avLst/>
                  </a:prstGeom>
                  <ask:type>
                    <ask:lineSketchScribble/>
                  </ask:type>
                </ask:lineSketchStyleProps>
              </a:ext>
            </a:extLst>
          </a:ln>
        </p:spPr>
      </p:pic>
      <p:sp>
        <p:nvSpPr>
          <p:cNvPr id="29" name="文本占位符 1">
            <a:extLst>
              <a:ext uri="{FF2B5EF4-FFF2-40B4-BE49-F238E27FC236}">
                <a16:creationId xmlns:a16="http://schemas.microsoft.com/office/drawing/2014/main" id="{C99BEE20-02B9-38C4-D2BE-5DF4A140D999}"/>
              </a:ext>
            </a:extLst>
          </p:cNvPr>
          <p:cNvSpPr txBox="1">
            <a:spLocks/>
          </p:cNvSpPr>
          <p:nvPr/>
        </p:nvSpPr>
        <p:spPr>
          <a:xfrm>
            <a:off x="838200" y="1576012"/>
            <a:ext cx="1963715" cy="3048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400" dirty="0">
                <a:solidFill>
                  <a:schemeClr val="accent4">
                    <a:lumMod val="75000"/>
                  </a:schemeClr>
                </a:solidFill>
                <a:latin typeface="Comic Sans MS" panose="030F0902030302020204" pitchFamily="66" charset="0"/>
                <a:cs typeface="Arial" panose="020B0604020202020204" pitchFamily="34" charset="0"/>
              </a:rPr>
              <a:t>50 sampling points</a:t>
            </a:r>
          </a:p>
        </p:txBody>
      </p:sp>
      <p:sp>
        <p:nvSpPr>
          <p:cNvPr id="30" name="文本占位符 1">
            <a:extLst>
              <a:ext uri="{FF2B5EF4-FFF2-40B4-BE49-F238E27FC236}">
                <a16:creationId xmlns:a16="http://schemas.microsoft.com/office/drawing/2014/main" id="{A11CB186-3066-5422-C6E5-44364D776FC8}"/>
              </a:ext>
            </a:extLst>
          </p:cNvPr>
          <p:cNvSpPr txBox="1">
            <a:spLocks/>
          </p:cNvSpPr>
          <p:nvPr/>
        </p:nvSpPr>
        <p:spPr>
          <a:xfrm>
            <a:off x="3306209" y="1576012"/>
            <a:ext cx="1963715" cy="3048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400" dirty="0">
                <a:solidFill>
                  <a:schemeClr val="accent4">
                    <a:lumMod val="75000"/>
                  </a:schemeClr>
                </a:solidFill>
                <a:latin typeface="Comic Sans MS" panose="030F0902030302020204" pitchFamily="66" charset="0"/>
                <a:cs typeface="Arial" panose="020B0604020202020204" pitchFamily="34" charset="0"/>
              </a:rPr>
              <a:t>100 sampling points</a:t>
            </a:r>
          </a:p>
        </p:txBody>
      </p:sp>
      <p:sp>
        <p:nvSpPr>
          <p:cNvPr id="31" name="文本占位符 1">
            <a:extLst>
              <a:ext uri="{FF2B5EF4-FFF2-40B4-BE49-F238E27FC236}">
                <a16:creationId xmlns:a16="http://schemas.microsoft.com/office/drawing/2014/main" id="{C77CE229-E63A-60D9-4457-C9D86FFE5BEE}"/>
              </a:ext>
            </a:extLst>
          </p:cNvPr>
          <p:cNvSpPr txBox="1">
            <a:spLocks/>
          </p:cNvSpPr>
          <p:nvPr/>
        </p:nvSpPr>
        <p:spPr>
          <a:xfrm>
            <a:off x="812494" y="3778134"/>
            <a:ext cx="1963715" cy="3048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400" dirty="0">
                <a:solidFill>
                  <a:schemeClr val="accent4">
                    <a:lumMod val="75000"/>
                  </a:schemeClr>
                </a:solidFill>
                <a:latin typeface="Comic Sans MS" panose="030F0902030302020204" pitchFamily="66" charset="0"/>
                <a:cs typeface="Arial" panose="020B0604020202020204" pitchFamily="34" charset="0"/>
              </a:rPr>
              <a:t>200 sampling points</a:t>
            </a:r>
          </a:p>
        </p:txBody>
      </p:sp>
      <p:sp>
        <p:nvSpPr>
          <p:cNvPr id="32" name="文本占位符 1">
            <a:extLst>
              <a:ext uri="{FF2B5EF4-FFF2-40B4-BE49-F238E27FC236}">
                <a16:creationId xmlns:a16="http://schemas.microsoft.com/office/drawing/2014/main" id="{C2C52D7E-CC49-33A0-7734-0F16161652E5}"/>
              </a:ext>
            </a:extLst>
          </p:cNvPr>
          <p:cNvSpPr txBox="1">
            <a:spLocks/>
          </p:cNvSpPr>
          <p:nvPr/>
        </p:nvSpPr>
        <p:spPr>
          <a:xfrm>
            <a:off x="3248920" y="3792487"/>
            <a:ext cx="1963715" cy="3048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400" dirty="0">
                <a:solidFill>
                  <a:schemeClr val="accent4">
                    <a:lumMod val="75000"/>
                  </a:schemeClr>
                </a:solidFill>
                <a:latin typeface="Comic Sans MS" panose="030F0902030302020204" pitchFamily="66" charset="0"/>
                <a:cs typeface="Arial" panose="020B0604020202020204" pitchFamily="34" charset="0"/>
              </a:rPr>
              <a:t>2000 sampling points</a:t>
            </a:r>
          </a:p>
        </p:txBody>
      </p:sp>
      <p:sp>
        <p:nvSpPr>
          <p:cNvPr id="33" name="文本占位符 1">
            <a:extLst>
              <a:ext uri="{FF2B5EF4-FFF2-40B4-BE49-F238E27FC236}">
                <a16:creationId xmlns:a16="http://schemas.microsoft.com/office/drawing/2014/main" id="{BB255363-EE94-7A20-C256-15F0D9C339DF}"/>
              </a:ext>
            </a:extLst>
          </p:cNvPr>
          <p:cNvSpPr txBox="1">
            <a:spLocks/>
          </p:cNvSpPr>
          <p:nvPr/>
        </p:nvSpPr>
        <p:spPr>
          <a:xfrm>
            <a:off x="7149160" y="1071424"/>
            <a:ext cx="1388361" cy="3117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rgbClr val="7030A0"/>
                </a:solidFill>
                <a:latin typeface="Comic Sans MS" panose="030F0902030302020204" pitchFamily="66" charset="0"/>
              </a:rPr>
              <a:t>72 triangles</a:t>
            </a:r>
          </a:p>
        </p:txBody>
      </p:sp>
      <p:sp>
        <p:nvSpPr>
          <p:cNvPr id="17" name="文本框 16">
            <a:extLst>
              <a:ext uri="{FF2B5EF4-FFF2-40B4-BE49-F238E27FC236}">
                <a16:creationId xmlns:a16="http://schemas.microsoft.com/office/drawing/2014/main" id="{7AC2105A-766D-405F-B534-E1E5A3ECD00D}"/>
              </a:ext>
            </a:extLst>
          </p:cNvPr>
          <p:cNvSpPr txBox="1"/>
          <p:nvPr/>
        </p:nvSpPr>
        <p:spPr>
          <a:xfrm>
            <a:off x="9356174" y="1033107"/>
            <a:ext cx="1693438" cy="338554"/>
          </a:xfrm>
          <a:prstGeom prst="rect">
            <a:avLst/>
          </a:prstGeom>
          <a:noFill/>
        </p:spPr>
        <p:txBody>
          <a:bodyPr wrap="square">
            <a:spAutoFit/>
          </a:bodyPr>
          <a:lstStyle/>
          <a:p>
            <a:r>
              <a:rPr lang="en-US" altLang="zh-CN" sz="1600" dirty="0">
                <a:solidFill>
                  <a:srgbClr val="7030A0"/>
                </a:solidFill>
                <a:latin typeface="Comic Sans MS" panose="030F0902030302020204" pitchFamily="66" charset="0"/>
              </a:rPr>
              <a:t>800 triangles</a:t>
            </a:r>
          </a:p>
        </p:txBody>
      </p:sp>
      <p:sp>
        <p:nvSpPr>
          <p:cNvPr id="18" name="文本框 17">
            <a:extLst>
              <a:ext uri="{FF2B5EF4-FFF2-40B4-BE49-F238E27FC236}">
                <a16:creationId xmlns:a16="http://schemas.microsoft.com/office/drawing/2014/main" id="{1C8F8A06-3526-4202-A4AA-D8F4D3A3C4F6}"/>
              </a:ext>
            </a:extLst>
          </p:cNvPr>
          <p:cNvSpPr txBox="1"/>
          <p:nvPr/>
        </p:nvSpPr>
        <p:spPr>
          <a:xfrm>
            <a:off x="7000875" y="5610637"/>
            <a:ext cx="1617075" cy="338554"/>
          </a:xfrm>
          <a:prstGeom prst="rect">
            <a:avLst/>
          </a:prstGeom>
          <a:noFill/>
        </p:spPr>
        <p:txBody>
          <a:bodyPr wrap="square">
            <a:spAutoFit/>
          </a:bodyPr>
          <a:lstStyle/>
          <a:p>
            <a:r>
              <a:rPr lang="en-US" altLang="zh-CN" sz="1600" dirty="0">
                <a:solidFill>
                  <a:srgbClr val="7030A0"/>
                </a:solidFill>
                <a:latin typeface="Comic Sans MS" panose="030F0902030302020204" pitchFamily="66" charset="0"/>
              </a:rPr>
              <a:t>3200 triangles</a:t>
            </a:r>
          </a:p>
        </p:txBody>
      </p:sp>
      <p:sp>
        <p:nvSpPr>
          <p:cNvPr id="19" name="文本框 18">
            <a:extLst>
              <a:ext uri="{FF2B5EF4-FFF2-40B4-BE49-F238E27FC236}">
                <a16:creationId xmlns:a16="http://schemas.microsoft.com/office/drawing/2014/main" id="{532A99FA-6E4B-4B3E-A2BB-6201752E7047}"/>
              </a:ext>
            </a:extLst>
          </p:cNvPr>
          <p:cNvSpPr txBox="1"/>
          <p:nvPr/>
        </p:nvSpPr>
        <p:spPr>
          <a:xfrm>
            <a:off x="9378075" y="5610637"/>
            <a:ext cx="1617074" cy="338554"/>
          </a:xfrm>
          <a:prstGeom prst="rect">
            <a:avLst/>
          </a:prstGeom>
          <a:noFill/>
        </p:spPr>
        <p:txBody>
          <a:bodyPr wrap="square">
            <a:spAutoFit/>
          </a:bodyPr>
          <a:lstStyle/>
          <a:p>
            <a:r>
              <a:rPr lang="en-US" altLang="zh-CN" sz="1600" dirty="0">
                <a:solidFill>
                  <a:srgbClr val="7030A0"/>
                </a:solidFill>
                <a:latin typeface="Comic Sans MS" panose="030F0902030302020204" pitchFamily="66" charset="0"/>
              </a:rPr>
              <a:t>8000 triangles</a:t>
            </a:r>
          </a:p>
        </p:txBody>
      </p:sp>
    </p:spTree>
    <p:extLst>
      <p:ext uri="{BB962C8B-B14F-4D97-AF65-F5344CB8AC3E}">
        <p14:creationId xmlns:p14="http://schemas.microsoft.com/office/powerpoint/2010/main" val="2988999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BCC10-6BE1-E72F-8692-E08B791C599C}"/>
            </a:ext>
          </a:extLst>
        </p:cNvPr>
        <p:cNvGrpSpPr/>
        <p:nvPr/>
      </p:nvGrpSpPr>
      <p:grpSpPr>
        <a:xfrm>
          <a:off x="0" y="0"/>
          <a:ext cx="0" cy="0"/>
          <a:chOff x="0" y="0"/>
          <a:chExt cx="0" cy="0"/>
        </a:xfrm>
      </p:grpSpPr>
      <p:sp>
        <p:nvSpPr>
          <p:cNvPr id="12" name="矩形 11">
            <a:extLst>
              <a:ext uri="{FF2B5EF4-FFF2-40B4-BE49-F238E27FC236}">
                <a16:creationId xmlns:a16="http://schemas.microsoft.com/office/drawing/2014/main" id="{427B7453-36B9-496B-982E-F50E66A1B5B8}"/>
              </a:ext>
            </a:extLst>
          </p:cNvPr>
          <p:cNvSpPr/>
          <p:nvPr/>
        </p:nvSpPr>
        <p:spPr>
          <a:xfrm>
            <a:off x="691056" y="904167"/>
            <a:ext cx="5261280" cy="3048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0" name="標題 1">
            <a:extLst>
              <a:ext uri="{FF2B5EF4-FFF2-40B4-BE49-F238E27FC236}">
                <a16:creationId xmlns:a16="http://schemas.microsoft.com/office/drawing/2014/main" id="{4605AF45-5F52-7148-3553-478B9F81F395}"/>
              </a:ext>
            </a:extLst>
          </p:cNvPr>
          <p:cNvSpPr>
            <a:spLocks noGrp="1"/>
          </p:cNvSpPr>
          <p:nvPr>
            <p:ph type="title"/>
          </p:nvPr>
        </p:nvSpPr>
        <p:spPr>
          <a:xfrm>
            <a:off x="838200" y="365125"/>
            <a:ext cx="9508958" cy="1078085"/>
          </a:xfrm>
          <a:ln>
            <a:noFill/>
          </a:ln>
        </p:spPr>
        <p:txBody>
          <a:bodyPr anchor="ctr">
            <a:normAutofit/>
          </a:bodyPr>
          <a:lstStyle/>
          <a:p>
            <a:r>
              <a:rPr kumimoji="1" lang="en" altLang="zh-CN" b="1" dirty="0">
                <a:solidFill>
                  <a:srgbClr val="616161"/>
                </a:solidFill>
                <a:latin typeface="Arial" panose="020B0604020202020204" pitchFamily="34" charset="0"/>
                <a:cs typeface="Arial" panose="020B0604020202020204" pitchFamily="34" charset="0"/>
              </a:rPr>
              <a:t>Morphological Operations</a:t>
            </a:r>
            <a:endParaRPr kumimoji="1" lang="zh-TW" altLang="en-US" b="1" dirty="0">
              <a:solidFill>
                <a:srgbClr val="616161"/>
              </a:solidFill>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id="{36F6B817-2883-1908-E308-82FB57559F71}"/>
              </a:ext>
            </a:extLst>
          </p:cNvPr>
          <p:cNvPicPr>
            <a:picLocks noChangeAspect="1"/>
          </p:cNvPicPr>
          <p:nvPr/>
        </p:nvPicPr>
        <p:blipFill>
          <a:blip r:embed="rId3" cstate="print">
            <a:extLst>
              <a:ext uri="{28A0092B-C50C-407E-A947-70E740481C1C}">
                <a14:useLocalDpi xmlns:a14="http://schemas.microsoft.com/office/drawing/2010/main" val="0"/>
              </a:ext>
            </a:extLst>
          </a:blip>
          <a:srcRect r="66706"/>
          <a:stretch>
            <a:fillRect/>
          </a:stretch>
        </p:blipFill>
        <p:spPr>
          <a:xfrm>
            <a:off x="2081312" y="1449798"/>
            <a:ext cx="2289290" cy="3109055"/>
          </a:xfrm>
          <a:prstGeom prst="rect">
            <a:avLst/>
          </a:prstGeom>
        </p:spPr>
      </p:pic>
      <p:pic>
        <p:nvPicPr>
          <p:cNvPr id="4" name="图片 3">
            <a:extLst>
              <a:ext uri="{FF2B5EF4-FFF2-40B4-BE49-F238E27FC236}">
                <a16:creationId xmlns:a16="http://schemas.microsoft.com/office/drawing/2014/main" id="{D65A3DFC-8E9D-0920-F8B7-B8F9C4A5C50A}"/>
              </a:ext>
            </a:extLst>
          </p:cNvPr>
          <p:cNvPicPr>
            <a:picLocks noChangeAspect="1"/>
          </p:cNvPicPr>
          <p:nvPr/>
        </p:nvPicPr>
        <p:blipFill>
          <a:blip r:embed="rId3" cstate="print">
            <a:extLst>
              <a:ext uri="{28A0092B-C50C-407E-A947-70E740481C1C}">
                <a14:useLocalDpi xmlns:a14="http://schemas.microsoft.com/office/drawing/2010/main" val="0"/>
              </a:ext>
            </a:extLst>
          </a:blip>
          <a:srcRect l="32954" r="33751"/>
          <a:stretch>
            <a:fillRect/>
          </a:stretch>
        </p:blipFill>
        <p:spPr>
          <a:xfrm>
            <a:off x="4729882" y="1449798"/>
            <a:ext cx="2289289" cy="3109055"/>
          </a:xfrm>
          <a:prstGeom prst="rect">
            <a:avLst/>
          </a:prstGeom>
        </p:spPr>
      </p:pic>
      <p:pic>
        <p:nvPicPr>
          <p:cNvPr id="5" name="图片 4">
            <a:extLst>
              <a:ext uri="{FF2B5EF4-FFF2-40B4-BE49-F238E27FC236}">
                <a16:creationId xmlns:a16="http://schemas.microsoft.com/office/drawing/2014/main" id="{35DFAD98-2A33-58EA-E1DA-7F246AE2E0A5}"/>
              </a:ext>
            </a:extLst>
          </p:cNvPr>
          <p:cNvPicPr>
            <a:picLocks noChangeAspect="1"/>
          </p:cNvPicPr>
          <p:nvPr/>
        </p:nvPicPr>
        <p:blipFill>
          <a:blip r:embed="rId3" cstate="print">
            <a:extLst>
              <a:ext uri="{28A0092B-C50C-407E-A947-70E740481C1C}">
                <a14:useLocalDpi xmlns:a14="http://schemas.microsoft.com/office/drawing/2010/main" val="0"/>
              </a:ext>
            </a:extLst>
          </a:blip>
          <a:srcRect l="66537" r="169"/>
          <a:stretch>
            <a:fillRect/>
          </a:stretch>
        </p:blipFill>
        <p:spPr>
          <a:xfrm>
            <a:off x="7378451" y="1449798"/>
            <a:ext cx="2289290" cy="3109055"/>
          </a:xfrm>
          <a:prstGeom prst="rect">
            <a:avLst/>
          </a:prstGeom>
        </p:spPr>
      </p:pic>
      <p:sp>
        <p:nvSpPr>
          <p:cNvPr id="11" name="文本占位符 1">
            <a:extLst>
              <a:ext uri="{FF2B5EF4-FFF2-40B4-BE49-F238E27FC236}">
                <a16:creationId xmlns:a16="http://schemas.microsoft.com/office/drawing/2014/main" id="{EBDA803E-5C7D-4E00-8D08-B66703C5A93B}"/>
              </a:ext>
            </a:extLst>
          </p:cNvPr>
          <p:cNvSpPr txBox="1">
            <a:spLocks/>
          </p:cNvSpPr>
          <p:nvPr/>
        </p:nvSpPr>
        <p:spPr>
          <a:xfrm>
            <a:off x="5615500" y="4558853"/>
            <a:ext cx="960999" cy="4255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mn-lt"/>
                <a:cs typeface="Arial" panose="020B0604020202020204" pitchFamily="34" charset="0"/>
              </a:rPr>
              <a:t>Closing</a:t>
            </a:r>
          </a:p>
          <a:p>
            <a:endParaRPr lang="en-US" altLang="zh-CN" sz="2400" dirty="0"/>
          </a:p>
        </p:txBody>
      </p:sp>
      <p:sp>
        <p:nvSpPr>
          <p:cNvPr id="13" name="文本占位符 1">
            <a:extLst>
              <a:ext uri="{FF2B5EF4-FFF2-40B4-BE49-F238E27FC236}">
                <a16:creationId xmlns:a16="http://schemas.microsoft.com/office/drawing/2014/main" id="{6061D440-90D3-45D2-89A9-483BBCC2F32C}"/>
              </a:ext>
            </a:extLst>
          </p:cNvPr>
          <p:cNvSpPr txBox="1">
            <a:spLocks/>
          </p:cNvSpPr>
          <p:nvPr/>
        </p:nvSpPr>
        <p:spPr>
          <a:xfrm>
            <a:off x="8335402" y="4570920"/>
            <a:ext cx="1070536" cy="4255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mn-lt"/>
                <a:cs typeface="Arial" panose="020B0604020202020204" pitchFamily="34" charset="0"/>
              </a:rPr>
              <a:t>Opening</a:t>
            </a:r>
          </a:p>
          <a:p>
            <a:endParaRPr lang="en-US" altLang="zh-CN" sz="2400" dirty="0"/>
          </a:p>
        </p:txBody>
      </p:sp>
      <p:sp>
        <p:nvSpPr>
          <p:cNvPr id="14" name="文本占位符 1">
            <a:extLst>
              <a:ext uri="{FF2B5EF4-FFF2-40B4-BE49-F238E27FC236}">
                <a16:creationId xmlns:a16="http://schemas.microsoft.com/office/drawing/2014/main" id="{673D74BC-2AFC-4FA4-AAA8-449532BDA8EA}"/>
              </a:ext>
            </a:extLst>
          </p:cNvPr>
          <p:cNvSpPr txBox="1">
            <a:spLocks/>
          </p:cNvSpPr>
          <p:nvPr/>
        </p:nvSpPr>
        <p:spPr>
          <a:xfrm>
            <a:off x="2929482" y="4562535"/>
            <a:ext cx="785301" cy="4255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charset="0"/>
                <a:ea typeface="+mn-ea"/>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mn-lt"/>
                <a:cs typeface="Arial" panose="020B0604020202020204" pitchFamily="34" charset="0"/>
              </a:rPr>
              <a:t>Input</a:t>
            </a:r>
          </a:p>
          <a:p>
            <a:endParaRPr lang="en-US" altLang="zh-CN" sz="2400" dirty="0"/>
          </a:p>
        </p:txBody>
      </p:sp>
      <p:sp>
        <p:nvSpPr>
          <p:cNvPr id="3" name="矩形: 圆角 2">
            <a:extLst>
              <a:ext uri="{FF2B5EF4-FFF2-40B4-BE49-F238E27FC236}">
                <a16:creationId xmlns:a16="http://schemas.microsoft.com/office/drawing/2014/main" id="{D134BE5E-D30D-4382-9A57-B2E3ED5D95E5}"/>
              </a:ext>
            </a:extLst>
          </p:cNvPr>
          <p:cNvSpPr/>
          <p:nvPr/>
        </p:nvSpPr>
        <p:spPr>
          <a:xfrm>
            <a:off x="2128838" y="5181599"/>
            <a:ext cx="7481887" cy="1311275"/>
          </a:xfrm>
          <a:prstGeom prst="roundRect">
            <a:avLst/>
          </a:prstGeom>
          <a:solidFill>
            <a:schemeClr val="accent4">
              <a:lumMod val="20000"/>
              <a:lumOff val="8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44B03FC0-E212-4D9A-BC76-07E6910C7C51}"/>
              </a:ext>
            </a:extLst>
          </p:cNvPr>
          <p:cNvSpPr txBox="1"/>
          <p:nvPr/>
        </p:nvSpPr>
        <p:spPr>
          <a:xfrm>
            <a:off x="2208861" y="5177640"/>
            <a:ext cx="7614636" cy="1892826"/>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 altLang="zh-CN" b="1" dirty="0"/>
              <a:t>Opening (erosion → dilation): </a:t>
            </a:r>
            <a:r>
              <a:rPr lang="en" altLang="zh-CN" dirty="0"/>
              <a:t>Removes small features</a:t>
            </a:r>
          </a:p>
          <a:p>
            <a:pPr marL="342900" indent="-342900">
              <a:lnSpc>
                <a:spcPct val="150000"/>
              </a:lnSpc>
              <a:buFont typeface="Arial" panose="020B0604020202020204" pitchFamily="34" charset="0"/>
              <a:buChar char="•"/>
            </a:pPr>
            <a:r>
              <a:rPr lang="en-US" altLang="zh-CN" sz="1800" b="1" kern="1200" dirty="0">
                <a:solidFill>
                  <a:srgbClr val="000000"/>
                </a:solidFill>
                <a:effectLst/>
                <a:latin typeface="Calibri" panose="020F0502020204030204" pitchFamily="34" charset="0"/>
                <a:ea typeface="等线" panose="02010600030101010101" pitchFamily="2" charset="-122"/>
                <a:cs typeface="+mn-cs"/>
              </a:rPr>
              <a:t>Closing (dilation → erosion): </a:t>
            </a:r>
            <a:r>
              <a:rPr lang="en-US" altLang="zh-CN" sz="1800" kern="1200" dirty="0">
                <a:solidFill>
                  <a:srgbClr val="000000"/>
                </a:solidFill>
                <a:effectLst/>
                <a:latin typeface="Calibri" panose="020F0502020204030204" pitchFamily="34" charset="0"/>
                <a:ea typeface="等线" panose="02010600030101010101" pitchFamily="2" charset="-122"/>
                <a:cs typeface="+mn-cs"/>
              </a:rPr>
              <a:t>Fills small holes</a:t>
            </a:r>
          </a:p>
          <a:p>
            <a:pPr>
              <a:lnSpc>
                <a:spcPct val="150000"/>
              </a:lnSpc>
            </a:pPr>
            <a:r>
              <a:rPr lang="en-US" altLang="zh-CN" sz="1800" kern="1200" dirty="0">
                <a:solidFill>
                  <a:srgbClr val="000000"/>
                </a:solidFill>
                <a:effectLst/>
                <a:latin typeface="Calibri" panose="020F0502020204030204" pitchFamily="34" charset="0"/>
                <a:ea typeface="等线" panose="02010600030101010101" pitchFamily="2" charset="-122"/>
                <a:cs typeface="+mn-cs"/>
              </a:rPr>
              <a:t>Our method enables robust morphological operations on parametric surfaces</a:t>
            </a:r>
            <a:endParaRPr lang="zh-CN" altLang="zh-CN" dirty="0">
              <a:effectLst/>
            </a:endParaRPr>
          </a:p>
          <a:p>
            <a:endParaRPr lang="en" altLang="zh-CN" dirty="0"/>
          </a:p>
          <a:p>
            <a:endParaRPr lang="zh-CN" altLang="en-US" dirty="0"/>
          </a:p>
        </p:txBody>
      </p:sp>
    </p:spTree>
    <p:extLst>
      <p:ext uri="{BB962C8B-B14F-4D97-AF65-F5344CB8AC3E}">
        <p14:creationId xmlns:p14="http://schemas.microsoft.com/office/powerpoint/2010/main" val="311505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B55DA4A-6435-41B3-A50B-760594F91245}"/>
              </a:ext>
            </a:extLst>
          </p:cNvPr>
          <p:cNvSpPr/>
          <p:nvPr/>
        </p:nvSpPr>
        <p:spPr>
          <a:xfrm>
            <a:off x="691054" y="904167"/>
            <a:ext cx="8119885" cy="304800"/>
          </a:xfrm>
          <a:prstGeom prst="rect">
            <a:avLst/>
          </a:prstGeom>
          <a:solidFill>
            <a:srgbClr val="DD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標題 1">
            <a:extLst>
              <a:ext uri="{FF2B5EF4-FFF2-40B4-BE49-F238E27FC236}">
                <a16:creationId xmlns:a16="http://schemas.microsoft.com/office/drawing/2014/main" id="{961D969B-7ED0-4993-906E-68CD0915D627}"/>
              </a:ext>
            </a:extLst>
          </p:cNvPr>
          <p:cNvSpPr>
            <a:spLocks noGrp="1"/>
          </p:cNvSpPr>
          <p:nvPr>
            <p:ph type="title"/>
          </p:nvPr>
        </p:nvSpPr>
        <p:spPr>
          <a:xfrm>
            <a:off x="838199" y="365125"/>
            <a:ext cx="8233437" cy="1078085"/>
          </a:xfrm>
          <a:ln>
            <a:noFill/>
          </a:ln>
        </p:spPr>
        <p:txBody>
          <a:bodyPr anchor="ctr">
            <a:normAutofit/>
          </a:bodyPr>
          <a:lstStyle/>
          <a:p>
            <a:r>
              <a:rPr kumimoji="1" lang="en" altLang="zh-CN" b="1" dirty="0">
                <a:solidFill>
                  <a:srgbClr val="616161"/>
                </a:solidFill>
                <a:latin typeface="Arial" panose="020B0604020202020204" pitchFamily="34" charset="0"/>
                <a:cs typeface="Arial" panose="020B0604020202020204" pitchFamily="34" charset="0"/>
              </a:rPr>
              <a:t>Curve Offsetting on Parametric Surfaces</a:t>
            </a:r>
            <a:endParaRPr kumimoji="1" lang="zh-TW" altLang="en-US" b="1" dirty="0">
              <a:solidFill>
                <a:srgbClr val="616161"/>
              </a:solidFill>
              <a:latin typeface="Arial" panose="020B0604020202020204" pitchFamily="34" charset="0"/>
              <a:cs typeface="Arial" panose="020B0604020202020204" pitchFamily="34" charset="0"/>
            </a:endParaRPr>
          </a:p>
        </p:txBody>
      </p:sp>
      <p:sp>
        <p:nvSpPr>
          <p:cNvPr id="7" name="內容版面配置區 2">
            <a:extLst>
              <a:ext uri="{FF2B5EF4-FFF2-40B4-BE49-F238E27FC236}">
                <a16:creationId xmlns:a16="http://schemas.microsoft.com/office/drawing/2014/main" id="{16F1A5BF-9E62-4827-AF0E-C687B35AD676}"/>
              </a:ext>
            </a:extLst>
          </p:cNvPr>
          <p:cNvSpPr txBox="1">
            <a:spLocks/>
          </p:cNvSpPr>
          <p:nvPr/>
        </p:nvSpPr>
        <p:spPr>
          <a:xfrm>
            <a:off x="2143559" y="5256749"/>
            <a:ext cx="8392290" cy="890155"/>
          </a:xfrm>
          <a:custGeom>
            <a:avLst/>
            <a:gdLst>
              <a:gd name="connsiteX0" fmla="*/ 0 w 8392290"/>
              <a:gd name="connsiteY0" fmla="*/ 0 h 890155"/>
              <a:gd name="connsiteX1" fmla="*/ 347681 w 8392290"/>
              <a:gd name="connsiteY1" fmla="*/ 0 h 890155"/>
              <a:gd name="connsiteX2" fmla="*/ 779284 w 8392290"/>
              <a:gd name="connsiteY2" fmla="*/ 0 h 890155"/>
              <a:gd name="connsiteX3" fmla="*/ 1378733 w 8392290"/>
              <a:gd name="connsiteY3" fmla="*/ 0 h 890155"/>
              <a:gd name="connsiteX4" fmla="*/ 1810337 w 8392290"/>
              <a:gd name="connsiteY4" fmla="*/ 0 h 890155"/>
              <a:gd name="connsiteX5" fmla="*/ 2241940 w 8392290"/>
              <a:gd name="connsiteY5" fmla="*/ 0 h 890155"/>
              <a:gd name="connsiteX6" fmla="*/ 2925313 w 8392290"/>
              <a:gd name="connsiteY6" fmla="*/ 0 h 890155"/>
              <a:gd name="connsiteX7" fmla="*/ 3440839 w 8392290"/>
              <a:gd name="connsiteY7" fmla="*/ 0 h 890155"/>
              <a:gd name="connsiteX8" fmla="*/ 4208134 w 8392290"/>
              <a:gd name="connsiteY8" fmla="*/ 0 h 890155"/>
              <a:gd name="connsiteX9" fmla="*/ 4807583 w 8392290"/>
              <a:gd name="connsiteY9" fmla="*/ 0 h 890155"/>
              <a:gd name="connsiteX10" fmla="*/ 5574878 w 8392290"/>
              <a:gd name="connsiteY10" fmla="*/ 0 h 890155"/>
              <a:gd name="connsiteX11" fmla="*/ 6258251 w 8392290"/>
              <a:gd name="connsiteY11" fmla="*/ 0 h 890155"/>
              <a:gd name="connsiteX12" fmla="*/ 6857700 w 8392290"/>
              <a:gd name="connsiteY12" fmla="*/ 0 h 890155"/>
              <a:gd name="connsiteX13" fmla="*/ 7289303 w 8392290"/>
              <a:gd name="connsiteY13" fmla="*/ 0 h 890155"/>
              <a:gd name="connsiteX14" fmla="*/ 8392290 w 8392290"/>
              <a:gd name="connsiteY14" fmla="*/ 0 h 890155"/>
              <a:gd name="connsiteX15" fmla="*/ 8392290 w 8392290"/>
              <a:gd name="connsiteY15" fmla="*/ 445078 h 890155"/>
              <a:gd name="connsiteX16" fmla="*/ 8392290 w 8392290"/>
              <a:gd name="connsiteY16" fmla="*/ 890155 h 890155"/>
              <a:gd name="connsiteX17" fmla="*/ 8044609 w 8392290"/>
              <a:gd name="connsiteY17" fmla="*/ 890155 h 890155"/>
              <a:gd name="connsiteX18" fmla="*/ 7696929 w 8392290"/>
              <a:gd name="connsiteY18" fmla="*/ 890155 h 890155"/>
              <a:gd name="connsiteX19" fmla="*/ 7265325 w 8392290"/>
              <a:gd name="connsiteY19" fmla="*/ 890155 h 890155"/>
              <a:gd name="connsiteX20" fmla="*/ 6749799 w 8392290"/>
              <a:gd name="connsiteY20" fmla="*/ 890155 h 890155"/>
              <a:gd name="connsiteX21" fmla="*/ 6150350 w 8392290"/>
              <a:gd name="connsiteY21" fmla="*/ 890155 h 890155"/>
              <a:gd name="connsiteX22" fmla="*/ 5718746 w 8392290"/>
              <a:gd name="connsiteY22" fmla="*/ 890155 h 890155"/>
              <a:gd name="connsiteX23" fmla="*/ 5203220 w 8392290"/>
              <a:gd name="connsiteY23" fmla="*/ 890155 h 890155"/>
              <a:gd name="connsiteX24" fmla="*/ 4603771 w 8392290"/>
              <a:gd name="connsiteY24" fmla="*/ 890155 h 890155"/>
              <a:gd name="connsiteX25" fmla="*/ 3836475 w 8392290"/>
              <a:gd name="connsiteY25" fmla="*/ 890155 h 890155"/>
              <a:gd name="connsiteX26" fmla="*/ 3404872 w 8392290"/>
              <a:gd name="connsiteY26" fmla="*/ 890155 h 890155"/>
              <a:gd name="connsiteX27" fmla="*/ 2637577 w 8392290"/>
              <a:gd name="connsiteY27" fmla="*/ 890155 h 890155"/>
              <a:gd name="connsiteX28" fmla="*/ 2122050 w 8392290"/>
              <a:gd name="connsiteY28" fmla="*/ 890155 h 890155"/>
              <a:gd name="connsiteX29" fmla="*/ 1438678 w 8392290"/>
              <a:gd name="connsiteY29" fmla="*/ 890155 h 890155"/>
              <a:gd name="connsiteX30" fmla="*/ 1007075 w 8392290"/>
              <a:gd name="connsiteY30" fmla="*/ 890155 h 890155"/>
              <a:gd name="connsiteX31" fmla="*/ 0 w 8392290"/>
              <a:gd name="connsiteY31" fmla="*/ 890155 h 890155"/>
              <a:gd name="connsiteX32" fmla="*/ 0 w 8392290"/>
              <a:gd name="connsiteY32" fmla="*/ 445078 h 890155"/>
              <a:gd name="connsiteX33" fmla="*/ 0 w 8392290"/>
              <a:gd name="connsiteY33" fmla="*/ 0 h 89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92290" h="890155" fill="none" extrusionOk="0">
                <a:moveTo>
                  <a:pt x="0" y="0"/>
                </a:moveTo>
                <a:cubicBezTo>
                  <a:pt x="162327" y="-23367"/>
                  <a:pt x="268837" y="37464"/>
                  <a:pt x="347681" y="0"/>
                </a:cubicBezTo>
                <a:cubicBezTo>
                  <a:pt x="426525" y="-37464"/>
                  <a:pt x="661949" y="30646"/>
                  <a:pt x="779284" y="0"/>
                </a:cubicBezTo>
                <a:cubicBezTo>
                  <a:pt x="896619" y="-30646"/>
                  <a:pt x="1244617" y="22015"/>
                  <a:pt x="1378733" y="0"/>
                </a:cubicBezTo>
                <a:cubicBezTo>
                  <a:pt x="1512849" y="-22015"/>
                  <a:pt x="1664379" y="42359"/>
                  <a:pt x="1810337" y="0"/>
                </a:cubicBezTo>
                <a:cubicBezTo>
                  <a:pt x="1956295" y="-42359"/>
                  <a:pt x="2029324" y="7840"/>
                  <a:pt x="2241940" y="0"/>
                </a:cubicBezTo>
                <a:cubicBezTo>
                  <a:pt x="2454556" y="-7840"/>
                  <a:pt x="2728277" y="27244"/>
                  <a:pt x="2925313" y="0"/>
                </a:cubicBezTo>
                <a:cubicBezTo>
                  <a:pt x="3122349" y="-27244"/>
                  <a:pt x="3291626" y="24123"/>
                  <a:pt x="3440839" y="0"/>
                </a:cubicBezTo>
                <a:cubicBezTo>
                  <a:pt x="3590052" y="-24123"/>
                  <a:pt x="3961671" y="86836"/>
                  <a:pt x="4208134" y="0"/>
                </a:cubicBezTo>
                <a:cubicBezTo>
                  <a:pt x="4454597" y="-86836"/>
                  <a:pt x="4586614" y="8909"/>
                  <a:pt x="4807583" y="0"/>
                </a:cubicBezTo>
                <a:cubicBezTo>
                  <a:pt x="5028552" y="-8909"/>
                  <a:pt x="5270175" y="85951"/>
                  <a:pt x="5574878" y="0"/>
                </a:cubicBezTo>
                <a:cubicBezTo>
                  <a:pt x="5879582" y="-85951"/>
                  <a:pt x="5923409" y="60658"/>
                  <a:pt x="6258251" y="0"/>
                </a:cubicBezTo>
                <a:cubicBezTo>
                  <a:pt x="6593093" y="-60658"/>
                  <a:pt x="6584419" y="63152"/>
                  <a:pt x="6857700" y="0"/>
                </a:cubicBezTo>
                <a:cubicBezTo>
                  <a:pt x="7130981" y="-63152"/>
                  <a:pt x="7168455" y="8465"/>
                  <a:pt x="7289303" y="0"/>
                </a:cubicBezTo>
                <a:cubicBezTo>
                  <a:pt x="7410151" y="-8465"/>
                  <a:pt x="8006238" y="97155"/>
                  <a:pt x="8392290" y="0"/>
                </a:cubicBezTo>
                <a:cubicBezTo>
                  <a:pt x="8426851" y="215555"/>
                  <a:pt x="8355024" y="248700"/>
                  <a:pt x="8392290" y="445078"/>
                </a:cubicBezTo>
                <a:cubicBezTo>
                  <a:pt x="8429556" y="641456"/>
                  <a:pt x="8355195" y="669204"/>
                  <a:pt x="8392290" y="890155"/>
                </a:cubicBezTo>
                <a:cubicBezTo>
                  <a:pt x="8265881" y="893015"/>
                  <a:pt x="8207491" y="864538"/>
                  <a:pt x="8044609" y="890155"/>
                </a:cubicBezTo>
                <a:cubicBezTo>
                  <a:pt x="7881727" y="915772"/>
                  <a:pt x="7817322" y="875566"/>
                  <a:pt x="7696929" y="890155"/>
                </a:cubicBezTo>
                <a:cubicBezTo>
                  <a:pt x="7576536" y="904744"/>
                  <a:pt x="7372655" y="849792"/>
                  <a:pt x="7265325" y="890155"/>
                </a:cubicBezTo>
                <a:cubicBezTo>
                  <a:pt x="7157995" y="930518"/>
                  <a:pt x="6912324" y="830650"/>
                  <a:pt x="6749799" y="890155"/>
                </a:cubicBezTo>
                <a:cubicBezTo>
                  <a:pt x="6587274" y="949660"/>
                  <a:pt x="6438131" y="858704"/>
                  <a:pt x="6150350" y="890155"/>
                </a:cubicBezTo>
                <a:cubicBezTo>
                  <a:pt x="5862569" y="921606"/>
                  <a:pt x="5818089" y="889878"/>
                  <a:pt x="5718746" y="890155"/>
                </a:cubicBezTo>
                <a:cubicBezTo>
                  <a:pt x="5619403" y="890432"/>
                  <a:pt x="5391267" y="876007"/>
                  <a:pt x="5203220" y="890155"/>
                </a:cubicBezTo>
                <a:cubicBezTo>
                  <a:pt x="5015173" y="904303"/>
                  <a:pt x="4891372" y="885911"/>
                  <a:pt x="4603771" y="890155"/>
                </a:cubicBezTo>
                <a:cubicBezTo>
                  <a:pt x="4316170" y="894399"/>
                  <a:pt x="4195092" y="845931"/>
                  <a:pt x="3836475" y="890155"/>
                </a:cubicBezTo>
                <a:cubicBezTo>
                  <a:pt x="3477858" y="934379"/>
                  <a:pt x="3543626" y="870162"/>
                  <a:pt x="3404872" y="890155"/>
                </a:cubicBezTo>
                <a:cubicBezTo>
                  <a:pt x="3266118" y="910148"/>
                  <a:pt x="2860769" y="851218"/>
                  <a:pt x="2637577" y="890155"/>
                </a:cubicBezTo>
                <a:cubicBezTo>
                  <a:pt x="2414386" y="929092"/>
                  <a:pt x="2359755" y="854647"/>
                  <a:pt x="2122050" y="890155"/>
                </a:cubicBezTo>
                <a:cubicBezTo>
                  <a:pt x="1884345" y="925663"/>
                  <a:pt x="1765680" y="814284"/>
                  <a:pt x="1438678" y="890155"/>
                </a:cubicBezTo>
                <a:cubicBezTo>
                  <a:pt x="1111676" y="966026"/>
                  <a:pt x="1105814" y="869368"/>
                  <a:pt x="1007075" y="890155"/>
                </a:cubicBezTo>
                <a:cubicBezTo>
                  <a:pt x="908336" y="910942"/>
                  <a:pt x="337048" y="792382"/>
                  <a:pt x="0" y="890155"/>
                </a:cubicBezTo>
                <a:cubicBezTo>
                  <a:pt x="-43408" y="681093"/>
                  <a:pt x="29530" y="555008"/>
                  <a:pt x="0" y="445078"/>
                </a:cubicBezTo>
                <a:cubicBezTo>
                  <a:pt x="-29530" y="335148"/>
                  <a:pt x="17726" y="133460"/>
                  <a:pt x="0" y="0"/>
                </a:cubicBezTo>
                <a:close/>
              </a:path>
              <a:path w="8392290" h="890155" stroke="0" extrusionOk="0">
                <a:moveTo>
                  <a:pt x="0" y="0"/>
                </a:moveTo>
                <a:cubicBezTo>
                  <a:pt x="291479" y="-12204"/>
                  <a:pt x="427441" y="16387"/>
                  <a:pt x="599449" y="0"/>
                </a:cubicBezTo>
                <a:cubicBezTo>
                  <a:pt x="771457" y="-16387"/>
                  <a:pt x="1149956" y="81193"/>
                  <a:pt x="1366744" y="0"/>
                </a:cubicBezTo>
                <a:cubicBezTo>
                  <a:pt x="1583533" y="-81193"/>
                  <a:pt x="1574091" y="25927"/>
                  <a:pt x="1714425" y="0"/>
                </a:cubicBezTo>
                <a:cubicBezTo>
                  <a:pt x="1854759" y="-25927"/>
                  <a:pt x="2108925" y="52304"/>
                  <a:pt x="2229951" y="0"/>
                </a:cubicBezTo>
                <a:cubicBezTo>
                  <a:pt x="2350977" y="-52304"/>
                  <a:pt x="2758361" y="17423"/>
                  <a:pt x="2913324" y="0"/>
                </a:cubicBezTo>
                <a:cubicBezTo>
                  <a:pt x="3068287" y="-17423"/>
                  <a:pt x="3373223" y="69779"/>
                  <a:pt x="3680619" y="0"/>
                </a:cubicBezTo>
                <a:cubicBezTo>
                  <a:pt x="3988015" y="-69779"/>
                  <a:pt x="4219540" y="71057"/>
                  <a:pt x="4447914" y="0"/>
                </a:cubicBezTo>
                <a:cubicBezTo>
                  <a:pt x="4676289" y="-71057"/>
                  <a:pt x="4672560" y="37954"/>
                  <a:pt x="4879517" y="0"/>
                </a:cubicBezTo>
                <a:cubicBezTo>
                  <a:pt x="5086474" y="-37954"/>
                  <a:pt x="5201220" y="37894"/>
                  <a:pt x="5395044" y="0"/>
                </a:cubicBezTo>
                <a:cubicBezTo>
                  <a:pt x="5588868" y="-37894"/>
                  <a:pt x="5710334" y="22356"/>
                  <a:pt x="5826647" y="0"/>
                </a:cubicBezTo>
                <a:cubicBezTo>
                  <a:pt x="5942960" y="-22356"/>
                  <a:pt x="6108507" y="36630"/>
                  <a:pt x="6258251" y="0"/>
                </a:cubicBezTo>
                <a:cubicBezTo>
                  <a:pt x="6407995" y="-36630"/>
                  <a:pt x="6653993" y="3926"/>
                  <a:pt x="6941623" y="0"/>
                </a:cubicBezTo>
                <a:cubicBezTo>
                  <a:pt x="7229253" y="-3926"/>
                  <a:pt x="7523529" y="15522"/>
                  <a:pt x="7708918" y="0"/>
                </a:cubicBezTo>
                <a:cubicBezTo>
                  <a:pt x="7894308" y="-15522"/>
                  <a:pt x="8162081" y="80275"/>
                  <a:pt x="8392290" y="0"/>
                </a:cubicBezTo>
                <a:cubicBezTo>
                  <a:pt x="8401761" y="98086"/>
                  <a:pt x="8349649" y="313215"/>
                  <a:pt x="8392290" y="445078"/>
                </a:cubicBezTo>
                <a:cubicBezTo>
                  <a:pt x="8434931" y="576941"/>
                  <a:pt x="8360727" y="744049"/>
                  <a:pt x="8392290" y="890155"/>
                </a:cubicBezTo>
                <a:cubicBezTo>
                  <a:pt x="8207193" y="897332"/>
                  <a:pt x="8132089" y="837409"/>
                  <a:pt x="7876764" y="890155"/>
                </a:cubicBezTo>
                <a:cubicBezTo>
                  <a:pt x="7621439" y="942901"/>
                  <a:pt x="7369368" y="838363"/>
                  <a:pt x="7193391" y="890155"/>
                </a:cubicBezTo>
                <a:cubicBezTo>
                  <a:pt x="7017414" y="941947"/>
                  <a:pt x="6918885" y="836940"/>
                  <a:pt x="6677865" y="890155"/>
                </a:cubicBezTo>
                <a:cubicBezTo>
                  <a:pt x="6436845" y="943370"/>
                  <a:pt x="6310290" y="840736"/>
                  <a:pt x="6162339" y="890155"/>
                </a:cubicBezTo>
                <a:cubicBezTo>
                  <a:pt x="6014388" y="939574"/>
                  <a:pt x="5963906" y="887295"/>
                  <a:pt x="5814658" y="890155"/>
                </a:cubicBezTo>
                <a:cubicBezTo>
                  <a:pt x="5665410" y="893015"/>
                  <a:pt x="5634422" y="882931"/>
                  <a:pt x="5466977" y="890155"/>
                </a:cubicBezTo>
                <a:cubicBezTo>
                  <a:pt x="5299532" y="897379"/>
                  <a:pt x="5099358" y="863725"/>
                  <a:pt x="4783605" y="890155"/>
                </a:cubicBezTo>
                <a:cubicBezTo>
                  <a:pt x="4467852" y="916585"/>
                  <a:pt x="4329362" y="889179"/>
                  <a:pt x="4100233" y="890155"/>
                </a:cubicBezTo>
                <a:cubicBezTo>
                  <a:pt x="3871104" y="891131"/>
                  <a:pt x="3624487" y="881489"/>
                  <a:pt x="3332938" y="890155"/>
                </a:cubicBezTo>
                <a:cubicBezTo>
                  <a:pt x="3041390" y="898821"/>
                  <a:pt x="3025233" y="833003"/>
                  <a:pt x="2733489" y="890155"/>
                </a:cubicBezTo>
                <a:cubicBezTo>
                  <a:pt x="2441745" y="947307"/>
                  <a:pt x="2276228" y="851999"/>
                  <a:pt x="2050117" y="890155"/>
                </a:cubicBezTo>
                <a:cubicBezTo>
                  <a:pt x="1824006" y="928311"/>
                  <a:pt x="1634385" y="848074"/>
                  <a:pt x="1366744" y="890155"/>
                </a:cubicBezTo>
                <a:cubicBezTo>
                  <a:pt x="1099103" y="932236"/>
                  <a:pt x="1083537" y="888298"/>
                  <a:pt x="935141" y="890155"/>
                </a:cubicBezTo>
                <a:cubicBezTo>
                  <a:pt x="786745" y="892012"/>
                  <a:pt x="432490" y="854696"/>
                  <a:pt x="0" y="890155"/>
                </a:cubicBezTo>
                <a:cubicBezTo>
                  <a:pt x="-20905" y="670157"/>
                  <a:pt x="25658" y="623046"/>
                  <a:pt x="0" y="436176"/>
                </a:cubicBezTo>
                <a:cubicBezTo>
                  <a:pt x="-25658" y="249306"/>
                  <a:pt x="6297" y="129159"/>
                  <a:pt x="0" y="0"/>
                </a:cubicBezTo>
                <a:close/>
              </a:path>
            </a:pathLst>
          </a:custGeom>
          <a:ln w="28575">
            <a:solidFill>
              <a:schemeClr val="accent1"/>
            </a:solidFill>
            <a:extLst>
              <a:ext uri="{C807C97D-BFC1-408E-A445-0C87EB9F89A2}">
                <ask:lineSketchStyleProps xmlns:ask="http://schemas.microsoft.com/office/drawing/2018/sketchyshapes" sd="481711788">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30000"/>
              </a:lnSpc>
            </a:pPr>
            <a:r>
              <a:rPr lang="en" altLang="zh-CN" sz="2000" b="1" dirty="0">
                <a:solidFill>
                  <a:srgbClr val="616161"/>
                </a:solidFill>
                <a:cs typeface="Arial" panose="020B0604020202020204" pitchFamily="34" charset="0"/>
              </a:rPr>
              <a:t>Objective: </a:t>
            </a:r>
            <a:r>
              <a:rPr lang="en" altLang="zh-CN" sz="1800" dirty="0">
                <a:solidFill>
                  <a:srgbClr val="616161"/>
                </a:solidFill>
                <a:cs typeface="Arial" panose="020B0604020202020204" pitchFamily="34" charset="0"/>
              </a:rPr>
              <a:t>Create parallel curves at constant geodesic distance from source curve on parametric surfaces</a:t>
            </a:r>
          </a:p>
        </p:txBody>
      </p:sp>
      <p:pic>
        <p:nvPicPr>
          <p:cNvPr id="8" name="图片 7">
            <a:extLst>
              <a:ext uri="{FF2B5EF4-FFF2-40B4-BE49-F238E27FC236}">
                <a16:creationId xmlns:a16="http://schemas.microsoft.com/office/drawing/2014/main" id="{56763107-74F4-4419-BFD1-82D2AF868D7F}"/>
              </a:ext>
            </a:extLst>
          </p:cNvPr>
          <p:cNvPicPr>
            <a:picLocks noChangeAspect="1"/>
          </p:cNvPicPr>
          <p:nvPr/>
        </p:nvPicPr>
        <p:blipFill>
          <a:blip r:embed="rId3"/>
          <a:stretch>
            <a:fillRect/>
          </a:stretch>
        </p:blipFill>
        <p:spPr>
          <a:xfrm>
            <a:off x="4409214" y="1279664"/>
            <a:ext cx="3399059" cy="3366078"/>
          </a:xfrm>
          <a:prstGeom prst="rect">
            <a:avLst/>
          </a:prstGeom>
        </p:spPr>
      </p:pic>
      <mc:AlternateContent xmlns:mc="http://schemas.openxmlformats.org/markup-compatibility/2006" xmlns:a14="http://schemas.microsoft.com/office/drawing/2010/main">
        <mc:Choice Requires="a14">
          <p:sp>
            <p:nvSpPr>
              <p:cNvPr id="9" name="文本框 18">
                <a:extLst>
                  <a:ext uri="{FF2B5EF4-FFF2-40B4-BE49-F238E27FC236}">
                    <a16:creationId xmlns:a16="http://schemas.microsoft.com/office/drawing/2014/main" id="{501ADB1B-825B-4306-A2CE-0A1E7C535E8B}"/>
                  </a:ext>
                </a:extLst>
              </p:cNvPr>
              <p:cNvSpPr txBox="1"/>
              <p:nvPr/>
            </p:nvSpPr>
            <p:spPr>
              <a:xfrm>
                <a:off x="3014757" y="3093469"/>
                <a:ext cx="1228157"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solidFill>
                      <a:srgbClr val="C29FC0"/>
                    </a:solidFill>
                    <a:latin typeface="Comic Sans MS" panose="030F0702030302020204" pitchFamily="66" charset="0"/>
                    <a:cs typeface="Arial" panose="020B0604020202020204" pitchFamily="34" charset="0"/>
                  </a:rPr>
                  <a:t>Source curve </a:t>
                </a:r>
                <a14:m>
                  <m:oMath xmlns:m="http://schemas.openxmlformats.org/officeDocument/2006/math">
                    <m:r>
                      <a:rPr lang="en-US" altLang="zh-CN" sz="1600" b="1" i="1" smtClean="0">
                        <a:solidFill>
                          <a:srgbClr val="C29FC0"/>
                        </a:solidFill>
                        <a:latin typeface="Cambria Math" panose="02040503050406030204" pitchFamily="18" charset="0"/>
                      </a:rPr>
                      <m:t>𝒍</m:t>
                    </m:r>
                    <m:r>
                      <a:rPr lang="en-US" altLang="zh-CN" sz="1600" b="1" i="1" smtClean="0">
                        <a:solidFill>
                          <a:srgbClr val="C29FC0"/>
                        </a:solidFill>
                        <a:latin typeface="Cambria Math" panose="02040503050406030204" pitchFamily="18" charset="0"/>
                      </a:rPr>
                      <m:t> </m:t>
                    </m:r>
                  </m:oMath>
                </a14:m>
                <a:endParaRPr lang="zh-CN" altLang="en-US" sz="1600" b="1" dirty="0">
                  <a:solidFill>
                    <a:srgbClr val="C29FC0"/>
                  </a:solidFill>
                  <a:latin typeface="Comic Sans MS" panose="030F0702030302020204" pitchFamily="66" charset="0"/>
                  <a:cs typeface="Arial" panose="020B0604020202020204" pitchFamily="34" charset="0"/>
                </a:endParaRPr>
              </a:p>
            </p:txBody>
          </p:sp>
        </mc:Choice>
        <mc:Fallback xmlns="">
          <p:sp>
            <p:nvSpPr>
              <p:cNvPr id="9" name="文本框 18">
                <a:extLst>
                  <a:ext uri="{FF2B5EF4-FFF2-40B4-BE49-F238E27FC236}">
                    <a16:creationId xmlns:a16="http://schemas.microsoft.com/office/drawing/2014/main" id="{501ADB1B-825B-4306-A2CE-0A1E7C535E8B}"/>
                  </a:ext>
                </a:extLst>
              </p:cNvPr>
              <p:cNvSpPr txBox="1">
                <a:spLocks noRot="1" noChangeAspect="1" noMove="1" noResize="1" noEditPoints="1" noAdjustHandles="1" noChangeArrowheads="1" noChangeShapeType="1" noTextEdit="1"/>
              </p:cNvSpPr>
              <p:nvPr/>
            </p:nvSpPr>
            <p:spPr>
              <a:xfrm>
                <a:off x="3014757" y="3093469"/>
                <a:ext cx="1228157" cy="584775"/>
              </a:xfrm>
              <a:prstGeom prst="rect">
                <a:avLst/>
              </a:prstGeom>
              <a:blipFill>
                <a:blip r:embed="rId4"/>
                <a:stretch>
                  <a:fillRect l="-2985" t="-2083" b="-135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26">
                <a:extLst>
                  <a:ext uri="{FF2B5EF4-FFF2-40B4-BE49-F238E27FC236}">
                    <a16:creationId xmlns:a16="http://schemas.microsoft.com/office/drawing/2014/main" id="{FF678FD1-A203-431C-81B3-455A7D8F575D}"/>
                  </a:ext>
                </a:extLst>
              </p:cNvPr>
              <p:cNvSpPr txBox="1"/>
              <p:nvPr/>
            </p:nvSpPr>
            <p:spPr>
              <a:xfrm>
                <a:off x="8351964" y="2343812"/>
                <a:ext cx="217819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solidFill>
                      <a:srgbClr val="8CC6C4"/>
                    </a:solidFill>
                    <a:latin typeface="Comic Sans MS" panose="030F0702030302020204" pitchFamily="66" charset="0"/>
                    <a:cs typeface="Arial" panose="020B0604020202020204" pitchFamily="34" charset="0"/>
                  </a:rPr>
                  <a:t>Offset</a:t>
                </a:r>
                <a:r>
                  <a:rPr lang="zh-CN" altLang="en-US" sz="1600" b="1" dirty="0">
                    <a:solidFill>
                      <a:srgbClr val="8CC6C4"/>
                    </a:solidFill>
                    <a:latin typeface="Comic Sans MS" panose="030F0702030302020204" pitchFamily="66" charset="0"/>
                    <a:cs typeface="Arial" panose="020B0604020202020204" pitchFamily="34" charset="0"/>
                  </a:rPr>
                  <a:t> </a:t>
                </a:r>
                <a:r>
                  <a:rPr lang="en-US" altLang="zh-CN" sz="1600" b="1" dirty="0">
                    <a:solidFill>
                      <a:srgbClr val="8CC6C4"/>
                    </a:solidFill>
                    <a:latin typeface="Comic Sans MS" panose="030F0702030302020204" pitchFamily="66" charset="0"/>
                    <a:cs typeface="Arial" panose="020B0604020202020204" pitchFamily="34" charset="0"/>
                  </a:rPr>
                  <a:t>curve </a:t>
                </a:r>
                <a14:m>
                  <m:oMath xmlns:m="http://schemas.openxmlformats.org/officeDocument/2006/math">
                    <m:sSub>
                      <m:sSubPr>
                        <m:ctrlPr>
                          <a:rPr lang="en-US" altLang="zh-CN" sz="1600" b="1" i="1">
                            <a:solidFill>
                              <a:srgbClr val="8CC6C4"/>
                            </a:solidFill>
                            <a:latin typeface="Cambria Math" panose="02040503050406030204" pitchFamily="18" charset="0"/>
                            <a:ea typeface="微软雅黑" panose="020B0503020204020204" pitchFamily="34" charset="-122"/>
                          </a:rPr>
                        </m:ctrlPr>
                      </m:sSubPr>
                      <m:e>
                        <m:r>
                          <a:rPr lang="en-US" altLang="zh-CN" sz="1600" b="1" i="1">
                            <a:solidFill>
                              <a:srgbClr val="8CC6C4"/>
                            </a:solidFill>
                            <a:latin typeface="Cambria Math" panose="02040503050406030204" pitchFamily="18" charset="0"/>
                            <a:ea typeface="微软雅黑" panose="020B0503020204020204" pitchFamily="34" charset="-122"/>
                          </a:rPr>
                          <m:t>𝒍</m:t>
                        </m:r>
                      </m:e>
                      <m:sub>
                        <m:r>
                          <a:rPr lang="en-US" altLang="zh-CN" sz="1600" b="1" i="1">
                            <a:solidFill>
                              <a:srgbClr val="8CC6C4"/>
                            </a:solidFill>
                            <a:latin typeface="Cambria Math" panose="02040503050406030204" pitchFamily="18" charset="0"/>
                            <a:ea typeface="微软雅黑" panose="020B0503020204020204" pitchFamily="34" charset="-122"/>
                          </a:rPr>
                          <m:t>𝒓</m:t>
                        </m:r>
                        <m:r>
                          <a:rPr lang="en-US" altLang="zh-CN" sz="1600" b="1" i="1" smtClean="0">
                            <a:solidFill>
                              <a:srgbClr val="8CC6C4"/>
                            </a:solidFill>
                            <a:latin typeface="Cambria Math" panose="02040503050406030204" pitchFamily="18" charset="0"/>
                            <a:ea typeface="微软雅黑" panose="020B0503020204020204" pitchFamily="34" charset="-122"/>
                          </a:rPr>
                          <m:t>𝟏</m:t>
                        </m:r>
                      </m:sub>
                    </m:sSub>
                  </m:oMath>
                </a14:m>
                <a:r>
                  <a:rPr lang="en-US" altLang="zh-CN" sz="1600" b="1" dirty="0">
                    <a:solidFill>
                      <a:srgbClr val="8CC6C4"/>
                    </a:solidFill>
                    <a:latin typeface="Comic Sans MS" panose="030F0702030302020204" pitchFamily="66" charset="0"/>
                    <a:cs typeface="Arial" panose="020B0604020202020204" pitchFamily="34" charset="0"/>
                  </a:rPr>
                  <a:t> at</a:t>
                </a:r>
                <a:r>
                  <a:rPr lang="zh-CN" altLang="en-US" sz="1600" b="1" dirty="0">
                    <a:solidFill>
                      <a:srgbClr val="8CC6C4"/>
                    </a:solidFill>
                    <a:latin typeface="Comic Sans MS" panose="030F0702030302020204" pitchFamily="66" charset="0"/>
                    <a:cs typeface="Arial" panose="020B0604020202020204" pitchFamily="34" charset="0"/>
                  </a:rPr>
                  <a:t> </a:t>
                </a:r>
                <a:r>
                  <a:rPr lang="en-US" altLang="zh-CN" sz="1600" b="1" dirty="0">
                    <a:solidFill>
                      <a:srgbClr val="8CC6C4"/>
                    </a:solidFill>
                    <a:latin typeface="Comic Sans MS" panose="030F0702030302020204" pitchFamily="66" charset="0"/>
                    <a:cs typeface="Arial" panose="020B0604020202020204" pitchFamily="34" charset="0"/>
                  </a:rPr>
                  <a:t>distance </a:t>
                </a:r>
                <a14:m>
                  <m:oMath xmlns:m="http://schemas.openxmlformats.org/officeDocument/2006/math">
                    <m:sSub>
                      <m:sSubPr>
                        <m:ctrlPr>
                          <a:rPr lang="en-US" altLang="zh-CN" sz="1600" b="1" i="1" smtClean="0">
                            <a:solidFill>
                              <a:srgbClr val="8CC6C4"/>
                            </a:solidFill>
                            <a:latin typeface="Cambria Math" panose="02040503050406030204" pitchFamily="18" charset="0"/>
                            <a:cs typeface="Arial" panose="020B0604020202020204" pitchFamily="34" charset="0"/>
                          </a:rPr>
                        </m:ctrlPr>
                      </m:sSubPr>
                      <m:e>
                        <m:r>
                          <a:rPr lang="en-US" altLang="zh-CN" sz="1600" b="1" i="1">
                            <a:solidFill>
                              <a:srgbClr val="8CC6C4"/>
                            </a:solidFill>
                            <a:latin typeface="Cambria Math" panose="02040503050406030204" pitchFamily="18" charset="0"/>
                            <a:cs typeface="Arial" panose="020B0604020202020204" pitchFamily="34" charset="0"/>
                          </a:rPr>
                          <m:t>𝒓</m:t>
                        </m:r>
                      </m:e>
                      <m:sub>
                        <m:r>
                          <a:rPr lang="en-US" altLang="zh-CN" sz="1600" b="1" i="1" smtClean="0">
                            <a:solidFill>
                              <a:srgbClr val="8CC6C4"/>
                            </a:solidFill>
                            <a:latin typeface="Cambria Math" panose="02040503050406030204" pitchFamily="18" charset="0"/>
                            <a:cs typeface="Arial" panose="020B0604020202020204" pitchFamily="34" charset="0"/>
                          </a:rPr>
                          <m:t>𝟏</m:t>
                        </m:r>
                      </m:sub>
                    </m:sSub>
                  </m:oMath>
                </a14:m>
                <a:endParaRPr lang="zh-CN" altLang="en-US" sz="1600" b="1" i="1" dirty="0">
                  <a:solidFill>
                    <a:srgbClr val="8CC6C4"/>
                  </a:solidFill>
                  <a:latin typeface="Comic Sans MS" panose="030F0702030302020204" pitchFamily="66" charset="0"/>
                  <a:cs typeface="Arial" panose="020B0604020202020204" pitchFamily="34" charset="0"/>
                </a:endParaRPr>
              </a:p>
            </p:txBody>
          </p:sp>
        </mc:Choice>
        <mc:Fallback xmlns="">
          <p:sp>
            <p:nvSpPr>
              <p:cNvPr id="10" name="文本框 26">
                <a:extLst>
                  <a:ext uri="{FF2B5EF4-FFF2-40B4-BE49-F238E27FC236}">
                    <a16:creationId xmlns:a16="http://schemas.microsoft.com/office/drawing/2014/main" id="{FF678FD1-A203-431C-81B3-455A7D8F575D}"/>
                  </a:ext>
                </a:extLst>
              </p:cNvPr>
              <p:cNvSpPr txBox="1">
                <a:spLocks noRot="1" noChangeAspect="1" noMove="1" noResize="1" noEditPoints="1" noAdjustHandles="1" noChangeArrowheads="1" noChangeShapeType="1" noTextEdit="1"/>
              </p:cNvSpPr>
              <p:nvPr/>
            </p:nvSpPr>
            <p:spPr>
              <a:xfrm>
                <a:off x="8351964" y="2343812"/>
                <a:ext cx="2178196" cy="584775"/>
              </a:xfrm>
              <a:prstGeom prst="rect">
                <a:avLst/>
              </a:prstGeom>
              <a:blipFill>
                <a:blip r:embed="rId5"/>
                <a:stretch>
                  <a:fillRect l="-1401" t="-2083" r="-2521" b="-135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3FFEF8F9-8F28-474C-9F33-243A906BCF72}"/>
                  </a:ext>
                </a:extLst>
              </p:cNvPr>
              <p:cNvSpPr txBox="1"/>
              <p:nvPr/>
            </p:nvSpPr>
            <p:spPr>
              <a:xfrm>
                <a:off x="8104195" y="3646194"/>
                <a:ext cx="1934882" cy="584775"/>
              </a:xfrm>
              <a:prstGeom prst="rect">
                <a:avLst/>
              </a:prstGeom>
              <a:noFill/>
            </p:spPr>
            <p:txBody>
              <a:bodyPr wrap="square">
                <a:spAutoFit/>
              </a:bodyPr>
              <a:lstStyle/>
              <a:p>
                <a:r>
                  <a:rPr lang="en-US" altLang="zh-CN" sz="1600" b="1" dirty="0">
                    <a:solidFill>
                      <a:srgbClr val="C2C076"/>
                    </a:solidFill>
                    <a:latin typeface="Comic Sans MS" panose="030F0702030302020204" pitchFamily="66" charset="0"/>
                    <a:cs typeface="Arial" panose="020B0604020202020204" pitchFamily="34" charset="0"/>
                  </a:rPr>
                  <a:t>Offset curve</a:t>
                </a:r>
                <a:r>
                  <a:rPr lang="zh-CN" altLang="en-US" sz="1600" b="1" dirty="0">
                    <a:solidFill>
                      <a:srgbClr val="C2C076"/>
                    </a:solidFill>
                    <a:latin typeface="Comic Sans MS" panose="030F0702030302020204" pitchFamily="66" charset="0"/>
                    <a:cs typeface="Arial" panose="020B0604020202020204" pitchFamily="34" charset="0"/>
                  </a:rPr>
                  <a:t> </a:t>
                </a:r>
                <a14:m>
                  <m:oMath xmlns:m="http://schemas.openxmlformats.org/officeDocument/2006/math">
                    <m:sSub>
                      <m:sSubPr>
                        <m:ctrlPr>
                          <a:rPr lang="en-US" altLang="zh-CN" sz="1600" b="1" i="1">
                            <a:solidFill>
                              <a:srgbClr val="C2C076"/>
                            </a:solidFill>
                            <a:latin typeface="Cambria Math" panose="02040503050406030204" pitchFamily="18" charset="0"/>
                            <a:ea typeface="微软雅黑" panose="020B0503020204020204" pitchFamily="34" charset="-122"/>
                          </a:rPr>
                        </m:ctrlPr>
                      </m:sSubPr>
                      <m:e>
                        <m:r>
                          <a:rPr lang="en-US" altLang="zh-CN" sz="1600" b="1" i="1">
                            <a:solidFill>
                              <a:srgbClr val="C2C076"/>
                            </a:solidFill>
                            <a:latin typeface="Cambria Math" panose="02040503050406030204" pitchFamily="18" charset="0"/>
                            <a:ea typeface="微软雅黑" panose="020B0503020204020204" pitchFamily="34" charset="-122"/>
                          </a:rPr>
                          <m:t>𝒍</m:t>
                        </m:r>
                      </m:e>
                      <m:sub>
                        <m:r>
                          <a:rPr lang="en-US" altLang="zh-CN" sz="1600" b="1" i="1">
                            <a:solidFill>
                              <a:srgbClr val="C2C076"/>
                            </a:solidFill>
                            <a:latin typeface="Cambria Math" panose="02040503050406030204" pitchFamily="18" charset="0"/>
                            <a:ea typeface="微软雅黑" panose="020B0503020204020204" pitchFamily="34" charset="-122"/>
                          </a:rPr>
                          <m:t>𝒓</m:t>
                        </m:r>
                        <m:r>
                          <a:rPr lang="en-US" altLang="zh-CN" sz="1600" b="1" i="1">
                            <a:solidFill>
                              <a:srgbClr val="C2C076"/>
                            </a:solidFill>
                            <a:latin typeface="Cambria Math" panose="02040503050406030204" pitchFamily="18" charset="0"/>
                            <a:ea typeface="微软雅黑" panose="020B0503020204020204" pitchFamily="34" charset="-122"/>
                          </a:rPr>
                          <m:t>𝟐</m:t>
                        </m:r>
                      </m:sub>
                    </m:sSub>
                  </m:oMath>
                </a14:m>
                <a:r>
                  <a:rPr lang="zh-CN" altLang="en-US" sz="1600" b="1" dirty="0">
                    <a:solidFill>
                      <a:srgbClr val="C2C076"/>
                    </a:solidFill>
                    <a:latin typeface="Comic Sans MS" panose="030F0702030302020204" pitchFamily="66" charset="0"/>
                    <a:cs typeface="Arial" panose="020B0604020202020204" pitchFamily="34" charset="0"/>
                  </a:rPr>
                  <a:t> </a:t>
                </a:r>
                <a:r>
                  <a:rPr lang="en-US" altLang="zh-CN" sz="1600" b="1" dirty="0">
                    <a:solidFill>
                      <a:srgbClr val="C2C076"/>
                    </a:solidFill>
                    <a:latin typeface="Comic Sans MS" panose="030F0702030302020204" pitchFamily="66" charset="0"/>
                    <a:cs typeface="Arial" panose="020B0604020202020204" pitchFamily="34" charset="0"/>
                  </a:rPr>
                  <a:t>at</a:t>
                </a:r>
                <a:r>
                  <a:rPr lang="zh-CN" altLang="en-US" sz="1600" b="1" dirty="0">
                    <a:solidFill>
                      <a:srgbClr val="C2C076"/>
                    </a:solidFill>
                    <a:latin typeface="Comic Sans MS" panose="030F0702030302020204" pitchFamily="66" charset="0"/>
                    <a:cs typeface="Arial" panose="020B0604020202020204" pitchFamily="34" charset="0"/>
                  </a:rPr>
                  <a:t> </a:t>
                </a:r>
                <a:r>
                  <a:rPr lang="en-US" altLang="zh-CN" sz="1600" b="1" dirty="0">
                    <a:solidFill>
                      <a:srgbClr val="C2C076"/>
                    </a:solidFill>
                    <a:latin typeface="Comic Sans MS" panose="030F0702030302020204" pitchFamily="66" charset="0"/>
                    <a:cs typeface="Arial" panose="020B0604020202020204" pitchFamily="34" charset="0"/>
                  </a:rPr>
                  <a:t>distance</a:t>
                </a:r>
                <a:r>
                  <a:rPr lang="zh-CN" altLang="en-US" sz="1600" b="1" dirty="0">
                    <a:solidFill>
                      <a:srgbClr val="C2C076"/>
                    </a:solidFill>
                    <a:latin typeface="Comic Sans MS" panose="030F0702030302020204" pitchFamily="66" charset="0"/>
                    <a:cs typeface="Arial" panose="020B0604020202020204" pitchFamily="34" charset="0"/>
                  </a:rPr>
                  <a:t> </a:t>
                </a:r>
                <a14:m>
                  <m:oMath xmlns:m="http://schemas.openxmlformats.org/officeDocument/2006/math">
                    <m:sSub>
                      <m:sSubPr>
                        <m:ctrlPr>
                          <a:rPr lang="en-US" altLang="zh-CN" sz="1600" b="1" i="1" smtClean="0">
                            <a:solidFill>
                              <a:srgbClr val="C2C076"/>
                            </a:solidFill>
                            <a:latin typeface="Cambria Math" panose="02040503050406030204" pitchFamily="18" charset="0"/>
                            <a:cs typeface="Arial" panose="020B0604020202020204" pitchFamily="34" charset="0"/>
                          </a:rPr>
                        </m:ctrlPr>
                      </m:sSubPr>
                      <m:e>
                        <m:r>
                          <m:rPr>
                            <m:sty m:val="p"/>
                          </m:rPr>
                          <a:rPr lang="en-US" altLang="zh-CN" sz="1600" b="1" i="1">
                            <a:solidFill>
                              <a:srgbClr val="C2C076"/>
                            </a:solidFill>
                            <a:latin typeface="Cambria Math" panose="02040503050406030204" pitchFamily="18" charset="0"/>
                            <a:cs typeface="Arial" panose="020B0604020202020204" pitchFamily="34" charset="0"/>
                          </a:rPr>
                          <m:t>r</m:t>
                        </m:r>
                      </m:e>
                      <m:sub>
                        <m:r>
                          <a:rPr lang="en-US" altLang="zh-CN" sz="1600" b="1" i="1" smtClean="0">
                            <a:solidFill>
                              <a:srgbClr val="C2C076"/>
                            </a:solidFill>
                            <a:latin typeface="Cambria Math" panose="02040503050406030204" pitchFamily="18" charset="0"/>
                            <a:cs typeface="Arial" panose="020B0604020202020204" pitchFamily="34" charset="0"/>
                          </a:rPr>
                          <m:t>𝟐</m:t>
                        </m:r>
                      </m:sub>
                    </m:sSub>
                  </m:oMath>
                </a14:m>
                <a:endParaRPr lang="zh-CN" altLang="en-US" sz="1600" b="1" dirty="0">
                  <a:latin typeface="Comic Sans MS" panose="030F0702030302020204" pitchFamily="66" charset="0"/>
                  <a:cs typeface="Arial" panose="020B0604020202020204" pitchFamily="34" charset="0"/>
                </a:endParaRPr>
              </a:p>
            </p:txBody>
          </p:sp>
        </mc:Choice>
        <mc:Fallback xmlns="">
          <p:sp>
            <p:nvSpPr>
              <p:cNvPr id="11" name="文本框 10">
                <a:extLst>
                  <a:ext uri="{FF2B5EF4-FFF2-40B4-BE49-F238E27FC236}">
                    <a16:creationId xmlns:a16="http://schemas.microsoft.com/office/drawing/2014/main" id="{3FFEF8F9-8F28-474C-9F33-243A906BCF72}"/>
                  </a:ext>
                </a:extLst>
              </p:cNvPr>
              <p:cNvSpPr txBox="1">
                <a:spLocks noRot="1" noChangeAspect="1" noMove="1" noResize="1" noEditPoints="1" noAdjustHandles="1" noChangeArrowheads="1" noChangeShapeType="1" noTextEdit="1"/>
              </p:cNvSpPr>
              <p:nvPr/>
            </p:nvSpPr>
            <p:spPr>
              <a:xfrm>
                <a:off x="8104195" y="3646194"/>
                <a:ext cx="1934882" cy="584775"/>
              </a:xfrm>
              <a:prstGeom prst="rect">
                <a:avLst/>
              </a:prstGeom>
              <a:blipFill>
                <a:blip r:embed="rId6"/>
                <a:stretch>
                  <a:fillRect l="-1572" t="-2083" b="-135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8">
                <a:extLst>
                  <a:ext uri="{FF2B5EF4-FFF2-40B4-BE49-F238E27FC236}">
                    <a16:creationId xmlns:a16="http://schemas.microsoft.com/office/drawing/2014/main" id="{4A379B48-31D6-4845-9A71-8CA46A5EC4EC}"/>
                  </a:ext>
                </a:extLst>
              </p:cNvPr>
              <p:cNvSpPr txBox="1"/>
              <p:nvPr/>
            </p:nvSpPr>
            <p:spPr>
              <a:xfrm>
                <a:off x="2499282" y="1617035"/>
                <a:ext cx="1316349"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solidFill>
                      <a:srgbClr val="73749C"/>
                    </a:solidFill>
                    <a:latin typeface="Comic Sans MS" panose="030F0702030302020204" pitchFamily="66" charset="0"/>
                    <a:cs typeface="Arial" panose="020B0604020202020204" pitchFamily="34" charset="0"/>
                  </a:rPr>
                  <a:t>Parametric surface S</a:t>
                </a:r>
                <a14:m>
                  <m:oMath xmlns:m="http://schemas.openxmlformats.org/officeDocument/2006/math">
                    <m:r>
                      <a:rPr lang="en-US" altLang="zh-CN" sz="1600" b="1" i="1" smtClean="0">
                        <a:solidFill>
                          <a:srgbClr val="73749C"/>
                        </a:solidFill>
                        <a:latin typeface="Cambria Math" panose="02040503050406030204" pitchFamily="18" charset="0"/>
                      </a:rPr>
                      <m:t> </m:t>
                    </m:r>
                  </m:oMath>
                </a14:m>
                <a:endParaRPr lang="zh-CN" altLang="en-US" sz="1600" b="1" dirty="0">
                  <a:solidFill>
                    <a:srgbClr val="73749C"/>
                  </a:solidFill>
                  <a:latin typeface="Comic Sans MS" panose="030F0702030302020204" pitchFamily="66" charset="0"/>
                  <a:cs typeface="Arial" panose="020B0604020202020204" pitchFamily="34" charset="0"/>
                </a:endParaRPr>
              </a:p>
            </p:txBody>
          </p:sp>
        </mc:Choice>
        <mc:Fallback xmlns="">
          <p:sp>
            <p:nvSpPr>
              <p:cNvPr id="12" name="文本框 18">
                <a:extLst>
                  <a:ext uri="{FF2B5EF4-FFF2-40B4-BE49-F238E27FC236}">
                    <a16:creationId xmlns:a16="http://schemas.microsoft.com/office/drawing/2014/main" id="{4A379B48-31D6-4845-9A71-8CA46A5EC4EC}"/>
                  </a:ext>
                </a:extLst>
              </p:cNvPr>
              <p:cNvSpPr txBox="1">
                <a:spLocks noRot="1" noChangeAspect="1" noMove="1" noResize="1" noEditPoints="1" noAdjustHandles="1" noChangeArrowheads="1" noChangeShapeType="1" noTextEdit="1"/>
              </p:cNvSpPr>
              <p:nvPr/>
            </p:nvSpPr>
            <p:spPr>
              <a:xfrm>
                <a:off x="2499282" y="1617035"/>
                <a:ext cx="1316349" cy="584775"/>
              </a:xfrm>
              <a:prstGeom prst="rect">
                <a:avLst/>
              </a:prstGeom>
              <a:blipFill>
                <a:blip r:embed="rId7"/>
                <a:stretch>
                  <a:fillRect l="-2778" t="-2083" r="-3241" b="-13542"/>
                </a:stretch>
              </a:blipFill>
            </p:spPr>
            <p:txBody>
              <a:bodyPr/>
              <a:lstStyle/>
              <a:p>
                <a:r>
                  <a:rPr lang="zh-CN" altLang="en-US">
                    <a:noFill/>
                  </a:rPr>
                  <a:t> </a:t>
                </a:r>
              </a:p>
            </p:txBody>
          </p:sp>
        </mc:Fallback>
      </mc:AlternateContent>
      <p:cxnSp>
        <p:nvCxnSpPr>
          <p:cNvPr id="21" name="直接箭头连接符 20">
            <a:extLst>
              <a:ext uri="{FF2B5EF4-FFF2-40B4-BE49-F238E27FC236}">
                <a16:creationId xmlns:a16="http://schemas.microsoft.com/office/drawing/2014/main" id="{92B8F817-1743-4587-B876-FCCB891ABF70}"/>
              </a:ext>
            </a:extLst>
          </p:cNvPr>
          <p:cNvCxnSpPr>
            <a:cxnSpLocks/>
          </p:cNvCxnSpPr>
          <p:nvPr/>
        </p:nvCxnSpPr>
        <p:spPr>
          <a:xfrm rot="10800000">
            <a:off x="3987801" y="3385857"/>
            <a:ext cx="1360488" cy="12700"/>
          </a:xfrm>
          <a:prstGeom prst="curvedConnector3">
            <a:avLst>
              <a:gd name="adj1" fmla="val 43466"/>
            </a:avLst>
          </a:prstGeom>
          <a:ln w="38100">
            <a:solidFill>
              <a:srgbClr val="DEBDD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D2EC36A7-1726-4D9B-9317-1C02C8D84989}"/>
              </a:ext>
            </a:extLst>
          </p:cNvPr>
          <p:cNvCxnSpPr>
            <a:cxnSpLocks/>
          </p:cNvCxnSpPr>
          <p:nvPr/>
        </p:nvCxnSpPr>
        <p:spPr>
          <a:xfrm flipH="1">
            <a:off x="3785545" y="1926896"/>
            <a:ext cx="1247338" cy="0"/>
          </a:xfrm>
          <a:prstGeom prst="straightConnector1">
            <a:avLst/>
          </a:prstGeom>
          <a:ln w="38100">
            <a:solidFill>
              <a:srgbClr val="73749C"/>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2D32F12A-9C21-4150-B1DC-5AAEFEEBC7D9}"/>
              </a:ext>
            </a:extLst>
          </p:cNvPr>
          <p:cNvCxnSpPr>
            <a:cxnSpLocks/>
          </p:cNvCxnSpPr>
          <p:nvPr/>
        </p:nvCxnSpPr>
        <p:spPr>
          <a:xfrm>
            <a:off x="7343775" y="2636200"/>
            <a:ext cx="1013878" cy="0"/>
          </a:xfrm>
          <a:prstGeom prst="straightConnector1">
            <a:avLst/>
          </a:prstGeom>
          <a:ln w="38100">
            <a:solidFill>
              <a:srgbClr val="8CC6C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1EC5C7C8-47D5-44BE-AE61-343E1DB2C2B1}"/>
              </a:ext>
            </a:extLst>
          </p:cNvPr>
          <p:cNvCxnSpPr>
            <a:cxnSpLocks/>
          </p:cNvCxnSpPr>
          <p:nvPr/>
        </p:nvCxnSpPr>
        <p:spPr>
          <a:xfrm>
            <a:off x="6622019" y="3980535"/>
            <a:ext cx="1524392" cy="0"/>
          </a:xfrm>
          <a:prstGeom prst="straightConnector1">
            <a:avLst/>
          </a:prstGeom>
          <a:ln w="38100">
            <a:solidFill>
              <a:srgbClr val="C2C07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62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0901E-C170-D3E9-94DE-46295A2252D9}"/>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308C892C-32F4-4CE1-B9F3-8F9BD0B26E44}"/>
              </a:ext>
            </a:extLst>
          </p:cNvPr>
          <p:cNvSpPr/>
          <p:nvPr/>
        </p:nvSpPr>
        <p:spPr>
          <a:xfrm>
            <a:off x="691055" y="904167"/>
            <a:ext cx="6833816" cy="304800"/>
          </a:xfrm>
          <a:prstGeom prst="rect">
            <a:avLst/>
          </a:prstGeom>
          <a:solidFill>
            <a:srgbClr val="DD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0398C18A-E60E-A8B2-252A-43645043C55F}"/>
              </a:ext>
            </a:extLst>
          </p:cNvPr>
          <p:cNvSpPr>
            <a:spLocks noGrp="1"/>
          </p:cNvSpPr>
          <p:nvPr>
            <p:ph type="title"/>
          </p:nvPr>
        </p:nvSpPr>
        <p:spPr>
          <a:xfrm>
            <a:off x="838200" y="341313"/>
            <a:ext cx="9460832" cy="1078085"/>
          </a:xfrm>
          <a:ln>
            <a:noFill/>
          </a:ln>
        </p:spPr>
        <p:txBody>
          <a:bodyPr>
            <a:normAutofit/>
          </a:bodyPr>
          <a:lstStyle/>
          <a:p>
            <a:r>
              <a:rPr kumimoji="1" lang="en" altLang="zh-CN" sz="3200" b="1" dirty="0">
                <a:solidFill>
                  <a:srgbClr val="616161"/>
                </a:solidFill>
                <a:latin typeface="Arial" panose="020B0604020202020204" pitchFamily="34" charset="0"/>
                <a:cs typeface="Arial" panose="020B0604020202020204" pitchFamily="34" charset="0"/>
              </a:rPr>
              <a:t>Limitations and Future Directions </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7" name="AutoShape 2" descr="的图片">
            <a:extLst>
              <a:ext uri="{FF2B5EF4-FFF2-40B4-BE49-F238E27FC236}">
                <a16:creationId xmlns:a16="http://schemas.microsoft.com/office/drawing/2014/main" id="{7B13D3F6-ED60-3AE8-FE91-0E81B1DD03A2}"/>
              </a:ext>
            </a:extLst>
          </p:cNvPr>
          <p:cNvSpPr>
            <a:spLocks noChangeAspect="1" noChangeArrowheads="1"/>
          </p:cNvSpPr>
          <p:nvPr/>
        </p:nvSpPr>
        <p:spPr bwMode="auto">
          <a:xfrm>
            <a:off x="6185234" y="3619976"/>
            <a:ext cx="304800" cy="3121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AutoShape 2" descr="的图片">
            <a:extLst>
              <a:ext uri="{FF2B5EF4-FFF2-40B4-BE49-F238E27FC236}">
                <a16:creationId xmlns:a16="http://schemas.microsoft.com/office/drawing/2014/main" id="{B776C1FA-26BF-4117-9296-12419A4932CA}"/>
              </a:ext>
            </a:extLst>
          </p:cNvPr>
          <p:cNvSpPr>
            <a:spLocks noChangeAspect="1" noChangeArrowheads="1"/>
          </p:cNvSpPr>
          <p:nvPr/>
        </p:nvSpPr>
        <p:spPr bwMode="auto">
          <a:xfrm>
            <a:off x="6337634" y="3772376"/>
            <a:ext cx="304800" cy="3121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文本框 17">
            <a:extLst>
              <a:ext uri="{FF2B5EF4-FFF2-40B4-BE49-F238E27FC236}">
                <a16:creationId xmlns:a16="http://schemas.microsoft.com/office/drawing/2014/main" id="{A836D078-71F5-0BE2-1878-E7B459A860C9}"/>
              </a:ext>
            </a:extLst>
          </p:cNvPr>
          <p:cNvSpPr txBox="1"/>
          <p:nvPr/>
        </p:nvSpPr>
        <p:spPr>
          <a:xfrm>
            <a:off x="1183005" y="1811895"/>
            <a:ext cx="4693920" cy="3843809"/>
          </a:xfrm>
          <a:custGeom>
            <a:avLst/>
            <a:gdLst>
              <a:gd name="connsiteX0" fmla="*/ 0 w 4693920"/>
              <a:gd name="connsiteY0" fmla="*/ 0 h 3843809"/>
              <a:gd name="connsiteX1" fmla="*/ 623621 w 4693920"/>
              <a:gd name="connsiteY1" fmla="*/ 0 h 3843809"/>
              <a:gd name="connsiteX2" fmla="*/ 1341120 w 4693920"/>
              <a:gd name="connsiteY2" fmla="*/ 0 h 3843809"/>
              <a:gd name="connsiteX3" fmla="*/ 2011680 w 4693920"/>
              <a:gd name="connsiteY3" fmla="*/ 0 h 3843809"/>
              <a:gd name="connsiteX4" fmla="*/ 2541422 w 4693920"/>
              <a:gd name="connsiteY4" fmla="*/ 0 h 3843809"/>
              <a:gd name="connsiteX5" fmla="*/ 3258922 w 4693920"/>
              <a:gd name="connsiteY5" fmla="*/ 0 h 3843809"/>
              <a:gd name="connsiteX6" fmla="*/ 3788664 w 4693920"/>
              <a:gd name="connsiteY6" fmla="*/ 0 h 3843809"/>
              <a:gd name="connsiteX7" fmla="*/ 4693920 w 4693920"/>
              <a:gd name="connsiteY7" fmla="*/ 0 h 3843809"/>
              <a:gd name="connsiteX8" fmla="*/ 4693920 w 4693920"/>
              <a:gd name="connsiteY8" fmla="*/ 679073 h 3843809"/>
              <a:gd name="connsiteX9" fmla="*/ 4693920 w 4693920"/>
              <a:gd name="connsiteY9" fmla="*/ 1281270 h 3843809"/>
              <a:gd name="connsiteX10" fmla="*/ 4693920 w 4693920"/>
              <a:gd name="connsiteY10" fmla="*/ 1960343 h 3843809"/>
              <a:gd name="connsiteX11" fmla="*/ 4693920 w 4693920"/>
              <a:gd name="connsiteY11" fmla="*/ 2562539 h 3843809"/>
              <a:gd name="connsiteX12" fmla="*/ 4693920 w 4693920"/>
              <a:gd name="connsiteY12" fmla="*/ 3203174 h 3843809"/>
              <a:gd name="connsiteX13" fmla="*/ 4693920 w 4693920"/>
              <a:gd name="connsiteY13" fmla="*/ 3843809 h 3843809"/>
              <a:gd name="connsiteX14" fmla="*/ 4070299 w 4693920"/>
              <a:gd name="connsiteY14" fmla="*/ 3843809 h 3843809"/>
              <a:gd name="connsiteX15" fmla="*/ 3540557 w 4693920"/>
              <a:gd name="connsiteY15" fmla="*/ 3843809 h 3843809"/>
              <a:gd name="connsiteX16" fmla="*/ 2916936 w 4693920"/>
              <a:gd name="connsiteY16" fmla="*/ 3843809 h 3843809"/>
              <a:gd name="connsiteX17" fmla="*/ 2199437 w 4693920"/>
              <a:gd name="connsiteY17" fmla="*/ 3843809 h 3843809"/>
              <a:gd name="connsiteX18" fmla="*/ 1528877 w 4693920"/>
              <a:gd name="connsiteY18" fmla="*/ 3843809 h 3843809"/>
              <a:gd name="connsiteX19" fmla="*/ 811378 w 4693920"/>
              <a:gd name="connsiteY19" fmla="*/ 3843809 h 3843809"/>
              <a:gd name="connsiteX20" fmla="*/ 0 w 4693920"/>
              <a:gd name="connsiteY20" fmla="*/ 3843809 h 3843809"/>
              <a:gd name="connsiteX21" fmla="*/ 0 w 4693920"/>
              <a:gd name="connsiteY21" fmla="*/ 3318488 h 3843809"/>
              <a:gd name="connsiteX22" fmla="*/ 0 w 4693920"/>
              <a:gd name="connsiteY22" fmla="*/ 2600977 h 3843809"/>
              <a:gd name="connsiteX23" fmla="*/ 0 w 4693920"/>
              <a:gd name="connsiteY23" fmla="*/ 1883466 h 3843809"/>
              <a:gd name="connsiteX24" fmla="*/ 0 w 4693920"/>
              <a:gd name="connsiteY24" fmla="*/ 1165955 h 3843809"/>
              <a:gd name="connsiteX25" fmla="*/ 0 w 4693920"/>
              <a:gd name="connsiteY25" fmla="*/ 640635 h 3843809"/>
              <a:gd name="connsiteX26" fmla="*/ 0 w 4693920"/>
              <a:gd name="connsiteY26" fmla="*/ 0 h 38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93920" h="3843809" fill="none" extrusionOk="0">
                <a:moveTo>
                  <a:pt x="0" y="0"/>
                </a:moveTo>
                <a:cubicBezTo>
                  <a:pt x="279718" y="-13204"/>
                  <a:pt x="406347" y="-11550"/>
                  <a:pt x="623621" y="0"/>
                </a:cubicBezTo>
                <a:cubicBezTo>
                  <a:pt x="840895" y="11550"/>
                  <a:pt x="1148517" y="-32402"/>
                  <a:pt x="1341120" y="0"/>
                </a:cubicBezTo>
                <a:cubicBezTo>
                  <a:pt x="1533723" y="32402"/>
                  <a:pt x="1793176" y="-16424"/>
                  <a:pt x="2011680" y="0"/>
                </a:cubicBezTo>
                <a:cubicBezTo>
                  <a:pt x="2230184" y="16424"/>
                  <a:pt x="2337485" y="5248"/>
                  <a:pt x="2541422" y="0"/>
                </a:cubicBezTo>
                <a:cubicBezTo>
                  <a:pt x="2745359" y="-5248"/>
                  <a:pt x="2967283" y="6812"/>
                  <a:pt x="3258922" y="0"/>
                </a:cubicBezTo>
                <a:cubicBezTo>
                  <a:pt x="3550561" y="-6812"/>
                  <a:pt x="3632206" y="18167"/>
                  <a:pt x="3788664" y="0"/>
                </a:cubicBezTo>
                <a:cubicBezTo>
                  <a:pt x="3945122" y="-18167"/>
                  <a:pt x="4366625" y="12185"/>
                  <a:pt x="4693920" y="0"/>
                </a:cubicBezTo>
                <a:cubicBezTo>
                  <a:pt x="4695799" y="246073"/>
                  <a:pt x="4687836" y="510182"/>
                  <a:pt x="4693920" y="679073"/>
                </a:cubicBezTo>
                <a:cubicBezTo>
                  <a:pt x="4700004" y="847964"/>
                  <a:pt x="4691916" y="1084011"/>
                  <a:pt x="4693920" y="1281270"/>
                </a:cubicBezTo>
                <a:cubicBezTo>
                  <a:pt x="4695924" y="1478529"/>
                  <a:pt x="4683110" y="1759213"/>
                  <a:pt x="4693920" y="1960343"/>
                </a:cubicBezTo>
                <a:cubicBezTo>
                  <a:pt x="4704730" y="2161473"/>
                  <a:pt x="4676790" y="2286487"/>
                  <a:pt x="4693920" y="2562539"/>
                </a:cubicBezTo>
                <a:cubicBezTo>
                  <a:pt x="4711050" y="2838591"/>
                  <a:pt x="4705227" y="3071612"/>
                  <a:pt x="4693920" y="3203174"/>
                </a:cubicBezTo>
                <a:cubicBezTo>
                  <a:pt x="4682613" y="3334737"/>
                  <a:pt x="4662479" y="3632155"/>
                  <a:pt x="4693920" y="3843809"/>
                </a:cubicBezTo>
                <a:cubicBezTo>
                  <a:pt x="4525381" y="3817524"/>
                  <a:pt x="4289460" y="3867973"/>
                  <a:pt x="4070299" y="3843809"/>
                </a:cubicBezTo>
                <a:cubicBezTo>
                  <a:pt x="3851138" y="3819645"/>
                  <a:pt x="3762581" y="3865115"/>
                  <a:pt x="3540557" y="3843809"/>
                </a:cubicBezTo>
                <a:cubicBezTo>
                  <a:pt x="3318533" y="3822503"/>
                  <a:pt x="3208517" y="3838608"/>
                  <a:pt x="2916936" y="3843809"/>
                </a:cubicBezTo>
                <a:cubicBezTo>
                  <a:pt x="2625355" y="3849010"/>
                  <a:pt x="2505511" y="3853331"/>
                  <a:pt x="2199437" y="3843809"/>
                </a:cubicBezTo>
                <a:cubicBezTo>
                  <a:pt x="1893363" y="3834287"/>
                  <a:pt x="1780395" y="3874950"/>
                  <a:pt x="1528877" y="3843809"/>
                </a:cubicBezTo>
                <a:cubicBezTo>
                  <a:pt x="1277359" y="3812668"/>
                  <a:pt x="1089309" y="3868427"/>
                  <a:pt x="811378" y="3843809"/>
                </a:cubicBezTo>
                <a:cubicBezTo>
                  <a:pt x="533447" y="3819191"/>
                  <a:pt x="185556" y="3856431"/>
                  <a:pt x="0" y="3843809"/>
                </a:cubicBezTo>
                <a:cubicBezTo>
                  <a:pt x="2122" y="3621490"/>
                  <a:pt x="-7893" y="3446808"/>
                  <a:pt x="0" y="3318488"/>
                </a:cubicBezTo>
                <a:cubicBezTo>
                  <a:pt x="7893" y="3190168"/>
                  <a:pt x="-6401" y="2789794"/>
                  <a:pt x="0" y="2600977"/>
                </a:cubicBezTo>
                <a:cubicBezTo>
                  <a:pt x="6401" y="2412160"/>
                  <a:pt x="27633" y="2030056"/>
                  <a:pt x="0" y="1883466"/>
                </a:cubicBezTo>
                <a:cubicBezTo>
                  <a:pt x="-27633" y="1736876"/>
                  <a:pt x="-17558" y="1469817"/>
                  <a:pt x="0" y="1165955"/>
                </a:cubicBezTo>
                <a:cubicBezTo>
                  <a:pt x="17558" y="862093"/>
                  <a:pt x="-21976" y="862220"/>
                  <a:pt x="0" y="640635"/>
                </a:cubicBezTo>
                <a:cubicBezTo>
                  <a:pt x="21976" y="419050"/>
                  <a:pt x="-1997" y="310290"/>
                  <a:pt x="0" y="0"/>
                </a:cubicBezTo>
                <a:close/>
              </a:path>
              <a:path w="4693920" h="3843809" stroke="0" extrusionOk="0">
                <a:moveTo>
                  <a:pt x="0" y="0"/>
                </a:moveTo>
                <a:cubicBezTo>
                  <a:pt x="159113" y="-15523"/>
                  <a:pt x="372639" y="26483"/>
                  <a:pt x="670560" y="0"/>
                </a:cubicBezTo>
                <a:cubicBezTo>
                  <a:pt x="968481" y="-26483"/>
                  <a:pt x="1066313" y="3302"/>
                  <a:pt x="1247242" y="0"/>
                </a:cubicBezTo>
                <a:cubicBezTo>
                  <a:pt x="1428171" y="-3302"/>
                  <a:pt x="1740382" y="32387"/>
                  <a:pt x="1964741" y="0"/>
                </a:cubicBezTo>
                <a:cubicBezTo>
                  <a:pt x="2189100" y="-32387"/>
                  <a:pt x="2347498" y="13037"/>
                  <a:pt x="2682240" y="0"/>
                </a:cubicBezTo>
                <a:cubicBezTo>
                  <a:pt x="3016982" y="-13037"/>
                  <a:pt x="3090905" y="-14020"/>
                  <a:pt x="3211982" y="0"/>
                </a:cubicBezTo>
                <a:cubicBezTo>
                  <a:pt x="3333059" y="14020"/>
                  <a:pt x="3557649" y="-6136"/>
                  <a:pt x="3741725" y="0"/>
                </a:cubicBezTo>
                <a:cubicBezTo>
                  <a:pt x="3925801" y="6136"/>
                  <a:pt x="4368034" y="32255"/>
                  <a:pt x="4693920" y="0"/>
                </a:cubicBezTo>
                <a:cubicBezTo>
                  <a:pt x="4715498" y="191871"/>
                  <a:pt x="4661226" y="443400"/>
                  <a:pt x="4693920" y="717511"/>
                </a:cubicBezTo>
                <a:cubicBezTo>
                  <a:pt x="4726614" y="991622"/>
                  <a:pt x="4705354" y="1185221"/>
                  <a:pt x="4693920" y="1435022"/>
                </a:cubicBezTo>
                <a:cubicBezTo>
                  <a:pt x="4682486" y="1684823"/>
                  <a:pt x="4718934" y="1974244"/>
                  <a:pt x="4693920" y="2152533"/>
                </a:cubicBezTo>
                <a:cubicBezTo>
                  <a:pt x="4668906" y="2330822"/>
                  <a:pt x="4692337" y="2430815"/>
                  <a:pt x="4693920" y="2677854"/>
                </a:cubicBezTo>
                <a:cubicBezTo>
                  <a:pt x="4695503" y="2924893"/>
                  <a:pt x="4714196" y="3080777"/>
                  <a:pt x="4693920" y="3241612"/>
                </a:cubicBezTo>
                <a:cubicBezTo>
                  <a:pt x="4673644" y="3402447"/>
                  <a:pt x="4722007" y="3666842"/>
                  <a:pt x="4693920" y="3843809"/>
                </a:cubicBezTo>
                <a:cubicBezTo>
                  <a:pt x="4502652" y="3862623"/>
                  <a:pt x="4188095" y="3813813"/>
                  <a:pt x="4023360" y="3843809"/>
                </a:cubicBezTo>
                <a:cubicBezTo>
                  <a:pt x="3858625" y="3873805"/>
                  <a:pt x="3642901" y="3869637"/>
                  <a:pt x="3446678" y="3843809"/>
                </a:cubicBezTo>
                <a:cubicBezTo>
                  <a:pt x="3250455" y="3817981"/>
                  <a:pt x="3087917" y="3852936"/>
                  <a:pt x="2823058" y="3843809"/>
                </a:cubicBezTo>
                <a:cubicBezTo>
                  <a:pt x="2558199" y="3834682"/>
                  <a:pt x="2507184" y="3833956"/>
                  <a:pt x="2199437" y="3843809"/>
                </a:cubicBezTo>
                <a:cubicBezTo>
                  <a:pt x="1891690" y="3853662"/>
                  <a:pt x="1785591" y="3854813"/>
                  <a:pt x="1669694" y="3843809"/>
                </a:cubicBezTo>
                <a:cubicBezTo>
                  <a:pt x="1553797" y="3832805"/>
                  <a:pt x="1364734" y="3819479"/>
                  <a:pt x="1139952" y="3843809"/>
                </a:cubicBezTo>
                <a:cubicBezTo>
                  <a:pt x="915170" y="3868139"/>
                  <a:pt x="365595" y="3878961"/>
                  <a:pt x="0" y="3843809"/>
                </a:cubicBezTo>
                <a:cubicBezTo>
                  <a:pt x="-5110" y="3521223"/>
                  <a:pt x="27204" y="3444771"/>
                  <a:pt x="0" y="3164736"/>
                </a:cubicBezTo>
                <a:cubicBezTo>
                  <a:pt x="-27204" y="2884701"/>
                  <a:pt x="20512" y="2658192"/>
                  <a:pt x="0" y="2447225"/>
                </a:cubicBezTo>
                <a:cubicBezTo>
                  <a:pt x="-20512" y="2236258"/>
                  <a:pt x="10678" y="2122943"/>
                  <a:pt x="0" y="1883466"/>
                </a:cubicBezTo>
                <a:cubicBezTo>
                  <a:pt x="-10678" y="1643989"/>
                  <a:pt x="9400" y="1539276"/>
                  <a:pt x="0" y="1204393"/>
                </a:cubicBezTo>
                <a:cubicBezTo>
                  <a:pt x="-9400" y="869510"/>
                  <a:pt x="-30188" y="801900"/>
                  <a:pt x="0" y="563759"/>
                </a:cubicBezTo>
                <a:cubicBezTo>
                  <a:pt x="30188" y="325618"/>
                  <a:pt x="-9447" y="188796"/>
                  <a:pt x="0" y="0"/>
                </a:cubicBezTo>
                <a:close/>
              </a:path>
            </a:pathLst>
          </a:custGeom>
          <a:ln>
            <a:extLst>
              <a:ext uri="{C807C97D-BFC1-408E-A445-0C87EB9F89A2}">
                <ask:lineSketchStyleProps xmlns:ask="http://schemas.microsoft.com/office/drawing/2018/sketchyshapes" sd="4125647713">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n" altLang="zh-CN" sz="2300" b="1" dirty="0"/>
              <a:t>Current Limitation</a:t>
            </a:r>
            <a:r>
              <a:rPr lang="en-US" altLang="zh-CN" sz="2300" b="1" dirty="0"/>
              <a:t>:</a:t>
            </a:r>
          </a:p>
          <a:p>
            <a:pPr marL="457200" indent="-457200">
              <a:lnSpc>
                <a:spcPct val="150000"/>
              </a:lnSpc>
              <a:buFont typeface="+mj-lt"/>
              <a:buAutoNum type="arabicPeriod"/>
            </a:pPr>
            <a:r>
              <a:rPr lang="en" altLang="zh-CN" sz="2400" dirty="0"/>
              <a:t>Limited to </a:t>
            </a:r>
            <a:r>
              <a:rPr lang="en" altLang="zh-CN" sz="2400" b="1" dirty="0"/>
              <a:t>explicit parametric surfaces</a:t>
            </a:r>
          </a:p>
          <a:p>
            <a:pPr marL="457200" indent="-457200">
              <a:lnSpc>
                <a:spcPct val="150000"/>
              </a:lnSpc>
              <a:buFont typeface="+mj-lt"/>
              <a:buAutoNum type="arabicPeriod"/>
            </a:pPr>
            <a:r>
              <a:rPr lang="en-US" altLang="zh-CN" sz="2300" dirty="0"/>
              <a:t>Performance depends on </a:t>
            </a:r>
            <a:r>
              <a:rPr lang="en-US" altLang="zh-CN" sz="2300" b="1" dirty="0"/>
              <a:t>mesh quality</a:t>
            </a:r>
          </a:p>
          <a:p>
            <a:pPr marL="457200" indent="-457200">
              <a:lnSpc>
                <a:spcPct val="150000"/>
              </a:lnSpc>
              <a:buFont typeface="+mj-lt"/>
              <a:buAutoNum type="arabicPeriod"/>
            </a:pPr>
            <a:r>
              <a:rPr lang="en" altLang="zh-CN" sz="2400" dirty="0"/>
              <a:t>Requires </a:t>
            </a:r>
            <a:r>
              <a:rPr lang="en" altLang="zh-CN" sz="2400" b="1" dirty="0"/>
              <a:t>closed parametric domains</a:t>
            </a:r>
            <a:endParaRPr lang="en-US" altLang="zh-CN" sz="2300" b="1" dirty="0"/>
          </a:p>
        </p:txBody>
      </p:sp>
      <p:sp>
        <p:nvSpPr>
          <p:cNvPr id="20" name="文本框 19">
            <a:extLst>
              <a:ext uri="{FF2B5EF4-FFF2-40B4-BE49-F238E27FC236}">
                <a16:creationId xmlns:a16="http://schemas.microsoft.com/office/drawing/2014/main" id="{5FEC0145-ED4B-25B2-3ABB-FD6F3E66095A}"/>
              </a:ext>
            </a:extLst>
          </p:cNvPr>
          <p:cNvSpPr txBox="1"/>
          <p:nvPr/>
        </p:nvSpPr>
        <p:spPr>
          <a:xfrm>
            <a:off x="6490034" y="1811895"/>
            <a:ext cx="4693920" cy="3753848"/>
          </a:xfrm>
          <a:custGeom>
            <a:avLst/>
            <a:gdLst>
              <a:gd name="connsiteX0" fmla="*/ 0 w 4693920"/>
              <a:gd name="connsiteY0" fmla="*/ 0 h 3753848"/>
              <a:gd name="connsiteX1" fmla="*/ 670560 w 4693920"/>
              <a:gd name="connsiteY1" fmla="*/ 0 h 3753848"/>
              <a:gd name="connsiteX2" fmla="*/ 1341120 w 4693920"/>
              <a:gd name="connsiteY2" fmla="*/ 0 h 3753848"/>
              <a:gd name="connsiteX3" fmla="*/ 1964741 w 4693920"/>
              <a:gd name="connsiteY3" fmla="*/ 0 h 3753848"/>
              <a:gd name="connsiteX4" fmla="*/ 2729179 w 4693920"/>
              <a:gd name="connsiteY4" fmla="*/ 0 h 3753848"/>
              <a:gd name="connsiteX5" fmla="*/ 3305861 w 4693920"/>
              <a:gd name="connsiteY5" fmla="*/ 0 h 3753848"/>
              <a:gd name="connsiteX6" fmla="*/ 3882542 w 4693920"/>
              <a:gd name="connsiteY6" fmla="*/ 0 h 3753848"/>
              <a:gd name="connsiteX7" fmla="*/ 4693920 w 4693920"/>
              <a:gd name="connsiteY7" fmla="*/ 0 h 3753848"/>
              <a:gd name="connsiteX8" fmla="*/ 4693920 w 4693920"/>
              <a:gd name="connsiteY8" fmla="*/ 625641 h 3753848"/>
              <a:gd name="connsiteX9" fmla="*/ 4693920 w 4693920"/>
              <a:gd name="connsiteY9" fmla="*/ 1326360 h 3753848"/>
              <a:gd name="connsiteX10" fmla="*/ 4693920 w 4693920"/>
              <a:gd name="connsiteY10" fmla="*/ 1952001 h 3753848"/>
              <a:gd name="connsiteX11" fmla="*/ 4693920 w 4693920"/>
              <a:gd name="connsiteY11" fmla="*/ 2577642 h 3753848"/>
              <a:gd name="connsiteX12" fmla="*/ 4693920 w 4693920"/>
              <a:gd name="connsiteY12" fmla="*/ 3753848 h 3753848"/>
              <a:gd name="connsiteX13" fmla="*/ 4023360 w 4693920"/>
              <a:gd name="connsiteY13" fmla="*/ 3753848 h 3753848"/>
              <a:gd name="connsiteX14" fmla="*/ 3258922 w 4693920"/>
              <a:gd name="connsiteY14" fmla="*/ 3753848 h 3753848"/>
              <a:gd name="connsiteX15" fmla="*/ 2729179 w 4693920"/>
              <a:gd name="connsiteY15" fmla="*/ 3753848 h 3753848"/>
              <a:gd name="connsiteX16" fmla="*/ 1964741 w 4693920"/>
              <a:gd name="connsiteY16" fmla="*/ 3753848 h 3753848"/>
              <a:gd name="connsiteX17" fmla="*/ 1294181 w 4693920"/>
              <a:gd name="connsiteY17" fmla="*/ 3753848 h 3753848"/>
              <a:gd name="connsiteX18" fmla="*/ 623621 w 4693920"/>
              <a:gd name="connsiteY18" fmla="*/ 3753848 h 3753848"/>
              <a:gd name="connsiteX19" fmla="*/ 0 w 4693920"/>
              <a:gd name="connsiteY19" fmla="*/ 3753848 h 3753848"/>
              <a:gd name="connsiteX20" fmla="*/ 0 w 4693920"/>
              <a:gd name="connsiteY20" fmla="*/ 3165745 h 3753848"/>
              <a:gd name="connsiteX21" fmla="*/ 0 w 4693920"/>
              <a:gd name="connsiteY21" fmla="*/ 2502565 h 3753848"/>
              <a:gd name="connsiteX22" fmla="*/ 0 w 4693920"/>
              <a:gd name="connsiteY22" fmla="*/ 1989539 h 3753848"/>
              <a:gd name="connsiteX23" fmla="*/ 0 w 4693920"/>
              <a:gd name="connsiteY23" fmla="*/ 1326360 h 3753848"/>
              <a:gd name="connsiteX24" fmla="*/ 0 w 4693920"/>
              <a:gd name="connsiteY24" fmla="*/ 813334 h 3753848"/>
              <a:gd name="connsiteX25" fmla="*/ 0 w 4693920"/>
              <a:gd name="connsiteY25" fmla="*/ 0 h 375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93920" h="3753848" fill="none" extrusionOk="0">
                <a:moveTo>
                  <a:pt x="0" y="0"/>
                </a:moveTo>
                <a:cubicBezTo>
                  <a:pt x="285198" y="-12547"/>
                  <a:pt x="415315" y="-8443"/>
                  <a:pt x="670560" y="0"/>
                </a:cubicBezTo>
                <a:cubicBezTo>
                  <a:pt x="925805" y="8443"/>
                  <a:pt x="1167488" y="-22489"/>
                  <a:pt x="1341120" y="0"/>
                </a:cubicBezTo>
                <a:cubicBezTo>
                  <a:pt x="1514752" y="22489"/>
                  <a:pt x="1770424" y="4054"/>
                  <a:pt x="1964741" y="0"/>
                </a:cubicBezTo>
                <a:cubicBezTo>
                  <a:pt x="2159058" y="-4054"/>
                  <a:pt x="2530581" y="15873"/>
                  <a:pt x="2729179" y="0"/>
                </a:cubicBezTo>
                <a:cubicBezTo>
                  <a:pt x="2927777" y="-15873"/>
                  <a:pt x="3151373" y="22293"/>
                  <a:pt x="3305861" y="0"/>
                </a:cubicBezTo>
                <a:cubicBezTo>
                  <a:pt x="3460349" y="-22293"/>
                  <a:pt x="3625672" y="-19261"/>
                  <a:pt x="3882542" y="0"/>
                </a:cubicBezTo>
                <a:cubicBezTo>
                  <a:pt x="4139412" y="19261"/>
                  <a:pt x="4288295" y="39096"/>
                  <a:pt x="4693920" y="0"/>
                </a:cubicBezTo>
                <a:cubicBezTo>
                  <a:pt x="4720744" y="196509"/>
                  <a:pt x="4702014" y="355041"/>
                  <a:pt x="4693920" y="625641"/>
                </a:cubicBezTo>
                <a:cubicBezTo>
                  <a:pt x="4685826" y="896241"/>
                  <a:pt x="4716858" y="1072072"/>
                  <a:pt x="4693920" y="1326360"/>
                </a:cubicBezTo>
                <a:cubicBezTo>
                  <a:pt x="4670982" y="1580648"/>
                  <a:pt x="4718717" y="1690098"/>
                  <a:pt x="4693920" y="1952001"/>
                </a:cubicBezTo>
                <a:cubicBezTo>
                  <a:pt x="4669123" y="2213904"/>
                  <a:pt x="4686212" y="2422398"/>
                  <a:pt x="4693920" y="2577642"/>
                </a:cubicBezTo>
                <a:cubicBezTo>
                  <a:pt x="4701628" y="2732886"/>
                  <a:pt x="4643455" y="3328350"/>
                  <a:pt x="4693920" y="3753848"/>
                </a:cubicBezTo>
                <a:cubicBezTo>
                  <a:pt x="4554260" y="3752304"/>
                  <a:pt x="4314593" y="3771810"/>
                  <a:pt x="4023360" y="3753848"/>
                </a:cubicBezTo>
                <a:cubicBezTo>
                  <a:pt x="3732127" y="3735886"/>
                  <a:pt x="3511059" y="3718682"/>
                  <a:pt x="3258922" y="3753848"/>
                </a:cubicBezTo>
                <a:cubicBezTo>
                  <a:pt x="3006785" y="3789014"/>
                  <a:pt x="2964575" y="3747600"/>
                  <a:pt x="2729179" y="3753848"/>
                </a:cubicBezTo>
                <a:cubicBezTo>
                  <a:pt x="2493783" y="3760096"/>
                  <a:pt x="2337038" y="3737615"/>
                  <a:pt x="1964741" y="3753848"/>
                </a:cubicBezTo>
                <a:cubicBezTo>
                  <a:pt x="1592444" y="3770081"/>
                  <a:pt x="1461022" y="3745248"/>
                  <a:pt x="1294181" y="3753848"/>
                </a:cubicBezTo>
                <a:cubicBezTo>
                  <a:pt x="1127340" y="3762448"/>
                  <a:pt x="766772" y="3722297"/>
                  <a:pt x="623621" y="3753848"/>
                </a:cubicBezTo>
                <a:cubicBezTo>
                  <a:pt x="480470" y="3785399"/>
                  <a:pt x="264915" y="3743590"/>
                  <a:pt x="0" y="3753848"/>
                </a:cubicBezTo>
                <a:cubicBezTo>
                  <a:pt x="20820" y="3482199"/>
                  <a:pt x="27204" y="3324736"/>
                  <a:pt x="0" y="3165745"/>
                </a:cubicBezTo>
                <a:cubicBezTo>
                  <a:pt x="-27204" y="3006754"/>
                  <a:pt x="-14479" y="2722967"/>
                  <a:pt x="0" y="2502565"/>
                </a:cubicBezTo>
                <a:cubicBezTo>
                  <a:pt x="14479" y="2282163"/>
                  <a:pt x="6789" y="2155133"/>
                  <a:pt x="0" y="1989539"/>
                </a:cubicBezTo>
                <a:cubicBezTo>
                  <a:pt x="-6789" y="1823945"/>
                  <a:pt x="-23428" y="1552966"/>
                  <a:pt x="0" y="1326360"/>
                </a:cubicBezTo>
                <a:cubicBezTo>
                  <a:pt x="23428" y="1099754"/>
                  <a:pt x="-23490" y="963314"/>
                  <a:pt x="0" y="813334"/>
                </a:cubicBezTo>
                <a:cubicBezTo>
                  <a:pt x="23490" y="663354"/>
                  <a:pt x="-35464" y="259357"/>
                  <a:pt x="0" y="0"/>
                </a:cubicBezTo>
                <a:close/>
              </a:path>
              <a:path w="4693920" h="3753848" stroke="0" extrusionOk="0">
                <a:moveTo>
                  <a:pt x="0" y="0"/>
                </a:moveTo>
                <a:cubicBezTo>
                  <a:pt x="131946" y="-14449"/>
                  <a:pt x="419217" y="-17561"/>
                  <a:pt x="576682" y="0"/>
                </a:cubicBezTo>
                <a:cubicBezTo>
                  <a:pt x="734147" y="17561"/>
                  <a:pt x="1014186" y="-28655"/>
                  <a:pt x="1341120" y="0"/>
                </a:cubicBezTo>
                <a:cubicBezTo>
                  <a:pt x="1668054" y="28655"/>
                  <a:pt x="1726633" y="-23653"/>
                  <a:pt x="2011680" y="0"/>
                </a:cubicBezTo>
                <a:cubicBezTo>
                  <a:pt x="2296727" y="23653"/>
                  <a:pt x="2415720" y="-6176"/>
                  <a:pt x="2635301" y="0"/>
                </a:cubicBezTo>
                <a:cubicBezTo>
                  <a:pt x="2854882" y="6176"/>
                  <a:pt x="2963001" y="22054"/>
                  <a:pt x="3165043" y="0"/>
                </a:cubicBezTo>
                <a:cubicBezTo>
                  <a:pt x="3367085" y="-22054"/>
                  <a:pt x="3624033" y="-34640"/>
                  <a:pt x="3929482" y="0"/>
                </a:cubicBezTo>
                <a:cubicBezTo>
                  <a:pt x="4234931" y="34640"/>
                  <a:pt x="4399492" y="20355"/>
                  <a:pt x="4693920" y="0"/>
                </a:cubicBezTo>
                <a:cubicBezTo>
                  <a:pt x="4685750" y="210877"/>
                  <a:pt x="4672274" y="317425"/>
                  <a:pt x="4693920" y="550564"/>
                </a:cubicBezTo>
                <a:cubicBezTo>
                  <a:pt x="4715566" y="783703"/>
                  <a:pt x="4704051" y="886512"/>
                  <a:pt x="4693920" y="1213744"/>
                </a:cubicBezTo>
                <a:cubicBezTo>
                  <a:pt x="4683789" y="1540976"/>
                  <a:pt x="4704100" y="1549413"/>
                  <a:pt x="4693920" y="1764309"/>
                </a:cubicBezTo>
                <a:cubicBezTo>
                  <a:pt x="4683740" y="1979206"/>
                  <a:pt x="4712066" y="2058690"/>
                  <a:pt x="4693920" y="2352411"/>
                </a:cubicBezTo>
                <a:cubicBezTo>
                  <a:pt x="4675774" y="2646132"/>
                  <a:pt x="4695261" y="2738539"/>
                  <a:pt x="4693920" y="2902976"/>
                </a:cubicBezTo>
                <a:cubicBezTo>
                  <a:pt x="4692579" y="3067414"/>
                  <a:pt x="4722752" y="3488721"/>
                  <a:pt x="4693920" y="3753848"/>
                </a:cubicBezTo>
                <a:cubicBezTo>
                  <a:pt x="4508514" y="3753679"/>
                  <a:pt x="4362925" y="3748369"/>
                  <a:pt x="4164178" y="3753848"/>
                </a:cubicBezTo>
                <a:cubicBezTo>
                  <a:pt x="3965431" y="3759327"/>
                  <a:pt x="3845046" y="3771337"/>
                  <a:pt x="3587496" y="3753848"/>
                </a:cubicBezTo>
                <a:cubicBezTo>
                  <a:pt x="3329946" y="3736359"/>
                  <a:pt x="3163141" y="3741894"/>
                  <a:pt x="3010814" y="3753848"/>
                </a:cubicBezTo>
                <a:cubicBezTo>
                  <a:pt x="2858487" y="3765802"/>
                  <a:pt x="2648249" y="3752241"/>
                  <a:pt x="2481072" y="3753848"/>
                </a:cubicBezTo>
                <a:cubicBezTo>
                  <a:pt x="2313895" y="3755455"/>
                  <a:pt x="2092276" y="3738956"/>
                  <a:pt x="1904390" y="3753848"/>
                </a:cubicBezTo>
                <a:cubicBezTo>
                  <a:pt x="1716504" y="3768740"/>
                  <a:pt x="1505325" y="3760025"/>
                  <a:pt x="1327709" y="3753848"/>
                </a:cubicBezTo>
                <a:cubicBezTo>
                  <a:pt x="1150093" y="3747671"/>
                  <a:pt x="815994" y="3725821"/>
                  <a:pt x="657149" y="3753848"/>
                </a:cubicBezTo>
                <a:cubicBezTo>
                  <a:pt x="498304" y="3781875"/>
                  <a:pt x="175049" y="3772560"/>
                  <a:pt x="0" y="3753848"/>
                </a:cubicBezTo>
                <a:cubicBezTo>
                  <a:pt x="12344" y="3506911"/>
                  <a:pt x="12034" y="3465022"/>
                  <a:pt x="0" y="3240822"/>
                </a:cubicBezTo>
                <a:cubicBezTo>
                  <a:pt x="-12034" y="3016622"/>
                  <a:pt x="8309" y="2745072"/>
                  <a:pt x="0" y="2615181"/>
                </a:cubicBezTo>
                <a:cubicBezTo>
                  <a:pt x="-8309" y="2485290"/>
                  <a:pt x="16658" y="2350016"/>
                  <a:pt x="0" y="2102155"/>
                </a:cubicBezTo>
                <a:cubicBezTo>
                  <a:pt x="-16658" y="1854294"/>
                  <a:pt x="14799" y="1620084"/>
                  <a:pt x="0" y="1401437"/>
                </a:cubicBezTo>
                <a:cubicBezTo>
                  <a:pt x="-14799" y="1182790"/>
                  <a:pt x="-10002" y="1037909"/>
                  <a:pt x="0" y="700718"/>
                </a:cubicBezTo>
                <a:cubicBezTo>
                  <a:pt x="10002" y="363527"/>
                  <a:pt x="11397" y="339733"/>
                  <a:pt x="0" y="0"/>
                </a:cubicBezTo>
                <a:close/>
              </a:path>
            </a:pathLst>
          </a:custGeom>
          <a:ln>
            <a:extLst>
              <a:ext uri="{C807C97D-BFC1-408E-A445-0C87EB9F89A2}">
                <ask:lineSketchStyleProps xmlns:ask="http://schemas.microsoft.com/office/drawing/2018/sketchyshapes" sd="85725536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n" altLang="zh-CN" sz="2300" b="1" dirty="0"/>
              <a:t>Future Direction </a:t>
            </a:r>
            <a:r>
              <a:rPr lang="en-US" altLang="zh-CN" sz="2300" b="1" dirty="0"/>
              <a:t>:</a:t>
            </a:r>
          </a:p>
          <a:p>
            <a:pPr marL="457200" indent="-457200">
              <a:lnSpc>
                <a:spcPct val="150000"/>
              </a:lnSpc>
              <a:buFont typeface="+mj-lt"/>
              <a:buAutoNum type="arabicPeriod"/>
            </a:pPr>
            <a:r>
              <a:rPr lang="en-US" altLang="zh-CN" sz="2300" dirty="0"/>
              <a:t>Extend to surfaces with </a:t>
            </a:r>
            <a:r>
              <a:rPr lang="en-US" altLang="zh-CN" sz="2300" b="1" dirty="0"/>
              <a:t>boundaries</a:t>
            </a:r>
          </a:p>
          <a:p>
            <a:pPr marL="457200" indent="-457200">
              <a:lnSpc>
                <a:spcPct val="150000"/>
              </a:lnSpc>
              <a:buFont typeface="+mj-lt"/>
              <a:buAutoNum type="arabicPeriod"/>
            </a:pPr>
            <a:r>
              <a:rPr lang="en-US" altLang="zh-CN" sz="2300" b="1" dirty="0"/>
              <a:t>Adaptive triangulation </a:t>
            </a:r>
            <a:r>
              <a:rPr lang="en-US" altLang="zh-CN" sz="2300" dirty="0"/>
              <a:t>for </a:t>
            </a:r>
            <a:r>
              <a:rPr lang="en-US" altLang="zh-CN" sz="2300" b="1" dirty="0"/>
              <a:t>high-curvature regions</a:t>
            </a:r>
          </a:p>
          <a:p>
            <a:pPr marL="457200" indent="-457200">
              <a:lnSpc>
                <a:spcPct val="150000"/>
              </a:lnSpc>
              <a:buFont typeface="+mj-lt"/>
              <a:buAutoNum type="arabicPeriod"/>
            </a:pPr>
            <a:r>
              <a:rPr lang="en-US" altLang="zh-CN" sz="2300" b="1" dirty="0"/>
              <a:t>GPU acceleration </a:t>
            </a:r>
            <a:r>
              <a:rPr lang="en-US" altLang="zh-CN" sz="2300" dirty="0"/>
              <a:t>for</a:t>
            </a:r>
            <a:r>
              <a:rPr lang="en-US" altLang="zh-CN" sz="2300" b="1" dirty="0"/>
              <a:t> real-time </a:t>
            </a:r>
            <a:r>
              <a:rPr lang="en-US" altLang="zh-CN" sz="2300" dirty="0"/>
              <a:t>performance</a:t>
            </a:r>
          </a:p>
        </p:txBody>
      </p:sp>
    </p:spTree>
    <p:extLst>
      <p:ext uri="{BB962C8B-B14F-4D97-AF65-F5344CB8AC3E}">
        <p14:creationId xmlns:p14="http://schemas.microsoft.com/office/powerpoint/2010/main" val="200010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F330B-F38F-7E10-8398-D3407FA9BBC1}"/>
            </a:ext>
          </a:extLst>
        </p:cNvPr>
        <p:cNvGrpSpPr/>
        <p:nvPr/>
      </p:nvGrpSpPr>
      <p:grpSpPr>
        <a:xfrm>
          <a:off x="0" y="0"/>
          <a:ext cx="0" cy="0"/>
          <a:chOff x="0" y="0"/>
          <a:chExt cx="0" cy="0"/>
        </a:xfrm>
      </p:grpSpPr>
      <p:sp>
        <p:nvSpPr>
          <p:cNvPr id="21" name="矩形 20">
            <a:extLst>
              <a:ext uri="{FF2B5EF4-FFF2-40B4-BE49-F238E27FC236}">
                <a16:creationId xmlns:a16="http://schemas.microsoft.com/office/drawing/2014/main" id="{4BA8E3A7-60FF-F120-6972-7773B90F869D}"/>
              </a:ext>
            </a:extLst>
          </p:cNvPr>
          <p:cNvSpPr/>
          <p:nvPr/>
        </p:nvSpPr>
        <p:spPr>
          <a:xfrm>
            <a:off x="691055" y="889300"/>
            <a:ext cx="2459839"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a:p>
        </p:txBody>
      </p:sp>
      <p:sp>
        <p:nvSpPr>
          <p:cNvPr id="10" name="標題 1">
            <a:extLst>
              <a:ext uri="{FF2B5EF4-FFF2-40B4-BE49-F238E27FC236}">
                <a16:creationId xmlns:a16="http://schemas.microsoft.com/office/drawing/2014/main" id="{628DDA23-0B25-CEA4-40C7-8EA9F36CF52E}"/>
              </a:ext>
            </a:extLst>
          </p:cNvPr>
          <p:cNvSpPr>
            <a:spLocks noGrp="1"/>
          </p:cNvSpPr>
          <p:nvPr>
            <p:ph type="title"/>
          </p:nvPr>
        </p:nvSpPr>
        <p:spPr>
          <a:xfrm>
            <a:off x="838200" y="365125"/>
            <a:ext cx="9508958" cy="1078085"/>
          </a:xfrm>
          <a:ln>
            <a:noFill/>
          </a:ln>
        </p:spPr>
        <p:txBody>
          <a:bodyPr anchor="ctr">
            <a:normAutofit/>
          </a:bodyPr>
          <a:lstStyle/>
          <a:p>
            <a:r>
              <a:rPr kumimoji="1" lang="en" altLang="zh-CN" b="1" dirty="0">
                <a:solidFill>
                  <a:srgbClr val="616161"/>
                </a:solidFill>
                <a:latin typeface="Arial" panose="020B0604020202020204" pitchFamily="34" charset="0"/>
                <a:cs typeface="Arial" panose="020B0604020202020204" pitchFamily="34" charset="0"/>
              </a:rPr>
              <a:t>Conclusion</a:t>
            </a:r>
            <a:endParaRPr kumimoji="1" lang="zh-TW" altLang="en-US" b="1" dirty="0">
              <a:solidFill>
                <a:srgbClr val="616161"/>
              </a:solidFill>
              <a:latin typeface="Arial" panose="020B0604020202020204" pitchFamily="34" charset="0"/>
              <a:cs typeface="Arial" panose="020B0604020202020204" pitchFamily="34" charset="0"/>
            </a:endParaRPr>
          </a:p>
        </p:txBody>
      </p:sp>
      <p:sp>
        <p:nvSpPr>
          <p:cNvPr id="8" name="圆角矩形 7">
            <a:extLst>
              <a:ext uri="{FF2B5EF4-FFF2-40B4-BE49-F238E27FC236}">
                <a16:creationId xmlns:a16="http://schemas.microsoft.com/office/drawing/2014/main" id="{05BFD3A2-4CCA-0466-4DD5-7AF227EC1CEB}"/>
              </a:ext>
            </a:extLst>
          </p:cNvPr>
          <p:cNvSpPr/>
          <p:nvPr/>
        </p:nvSpPr>
        <p:spPr>
          <a:xfrm>
            <a:off x="691055" y="2651418"/>
            <a:ext cx="3020568" cy="176818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9" name="圆角矩形 8">
            <a:extLst>
              <a:ext uri="{FF2B5EF4-FFF2-40B4-BE49-F238E27FC236}">
                <a16:creationId xmlns:a16="http://schemas.microsoft.com/office/drawing/2014/main" id="{4BBE92D9-C05D-8D45-66A7-7D30D7A7650A}"/>
              </a:ext>
            </a:extLst>
          </p:cNvPr>
          <p:cNvSpPr/>
          <p:nvPr/>
        </p:nvSpPr>
        <p:spPr>
          <a:xfrm>
            <a:off x="4469852" y="2651418"/>
            <a:ext cx="3020568" cy="176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CN" altLang="en-US"/>
          </a:p>
        </p:txBody>
      </p:sp>
      <p:sp>
        <p:nvSpPr>
          <p:cNvPr id="11" name="圆角矩形 10">
            <a:extLst>
              <a:ext uri="{FF2B5EF4-FFF2-40B4-BE49-F238E27FC236}">
                <a16:creationId xmlns:a16="http://schemas.microsoft.com/office/drawing/2014/main" id="{2AA14025-7417-8A5C-1FA5-EB931885C6ED}"/>
              </a:ext>
            </a:extLst>
          </p:cNvPr>
          <p:cNvSpPr/>
          <p:nvPr/>
        </p:nvSpPr>
        <p:spPr>
          <a:xfrm>
            <a:off x="8153400" y="2651418"/>
            <a:ext cx="3020568" cy="176818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90F57500-306F-93AB-2F87-326B0C374EEA}"/>
              </a:ext>
            </a:extLst>
          </p:cNvPr>
          <p:cNvSpPr txBox="1"/>
          <p:nvPr/>
        </p:nvSpPr>
        <p:spPr>
          <a:xfrm>
            <a:off x="1055291" y="2771835"/>
            <a:ext cx="2292096" cy="131818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n" altLang="zh-CN" sz="2800" b="1" dirty="0"/>
              <a:t>Intrinsic </a:t>
            </a:r>
          </a:p>
          <a:p>
            <a:pPr algn="ctr">
              <a:lnSpc>
                <a:spcPct val="150000"/>
              </a:lnSpc>
            </a:pPr>
            <a:r>
              <a:rPr lang="en" altLang="zh-CN" sz="2800" b="1" dirty="0"/>
              <a:t>Triangulation</a:t>
            </a:r>
            <a:endParaRPr lang="en-US" altLang="zh-CN" sz="2800" b="1" dirty="0"/>
          </a:p>
        </p:txBody>
      </p:sp>
      <p:sp>
        <p:nvSpPr>
          <p:cNvPr id="12" name="文本框 11">
            <a:extLst>
              <a:ext uri="{FF2B5EF4-FFF2-40B4-BE49-F238E27FC236}">
                <a16:creationId xmlns:a16="http://schemas.microsoft.com/office/drawing/2014/main" id="{86F551BF-162E-BFC0-EAAD-0037B5F4B70C}"/>
              </a:ext>
            </a:extLst>
          </p:cNvPr>
          <p:cNvSpPr txBox="1"/>
          <p:nvPr/>
        </p:nvSpPr>
        <p:spPr>
          <a:xfrm>
            <a:off x="4638139" y="2771835"/>
            <a:ext cx="2683994" cy="140576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n" altLang="zh-CN" sz="3000" b="1" dirty="0"/>
              <a:t>Voronoi </a:t>
            </a:r>
          </a:p>
          <a:p>
            <a:pPr algn="ctr">
              <a:lnSpc>
                <a:spcPct val="150000"/>
              </a:lnSpc>
            </a:pPr>
            <a:r>
              <a:rPr lang="en" altLang="zh-CN" sz="3000" b="1" dirty="0"/>
              <a:t>Decomposition</a:t>
            </a:r>
            <a:endParaRPr lang="en-US" altLang="zh-CN" sz="3000" b="1" dirty="0"/>
          </a:p>
        </p:txBody>
      </p:sp>
      <p:sp>
        <p:nvSpPr>
          <p:cNvPr id="16" name="文本框 15">
            <a:extLst>
              <a:ext uri="{FF2B5EF4-FFF2-40B4-BE49-F238E27FC236}">
                <a16:creationId xmlns:a16="http://schemas.microsoft.com/office/drawing/2014/main" id="{1A42830F-926E-EFF2-AE4A-40BAE707E8CF}"/>
              </a:ext>
            </a:extLst>
          </p:cNvPr>
          <p:cNvSpPr txBox="1"/>
          <p:nvPr/>
        </p:nvSpPr>
        <p:spPr>
          <a:xfrm>
            <a:off x="8517636" y="2771835"/>
            <a:ext cx="2292096" cy="140576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n" altLang="zh-CN" sz="3000" b="1" dirty="0"/>
              <a:t>Offset</a:t>
            </a:r>
          </a:p>
          <a:p>
            <a:pPr algn="ctr">
              <a:lnSpc>
                <a:spcPct val="150000"/>
              </a:lnSpc>
            </a:pPr>
            <a:r>
              <a:rPr lang="en" altLang="zh-CN" sz="3000" b="1" dirty="0"/>
              <a:t>Extraction</a:t>
            </a:r>
            <a:endParaRPr lang="en-US" altLang="zh-CN" sz="3000" b="1" dirty="0"/>
          </a:p>
        </p:txBody>
      </p:sp>
      <p:sp>
        <p:nvSpPr>
          <p:cNvPr id="18" name="文本框 17">
            <a:extLst>
              <a:ext uri="{FF2B5EF4-FFF2-40B4-BE49-F238E27FC236}">
                <a16:creationId xmlns:a16="http://schemas.microsoft.com/office/drawing/2014/main" id="{C66BAF6A-07FF-8D45-6C01-A26FDD2EFF17}"/>
              </a:ext>
            </a:extLst>
          </p:cNvPr>
          <p:cNvSpPr txBox="1"/>
          <p:nvPr/>
        </p:nvSpPr>
        <p:spPr>
          <a:xfrm>
            <a:off x="3036952" y="5356661"/>
            <a:ext cx="2281428" cy="523220"/>
          </a:xfrm>
          <a:prstGeom prst="rect">
            <a:avLst/>
          </a:prstGeom>
          <a:noFill/>
        </p:spPr>
        <p:txBody>
          <a:bodyPr wrap="square">
            <a:spAutoFit/>
          </a:bodyPr>
          <a:lstStyle/>
          <a:p>
            <a:r>
              <a:rPr lang="en" altLang="zh-CN" sz="2800" b="1" dirty="0">
                <a:solidFill>
                  <a:srgbClr val="C00000"/>
                </a:solidFill>
              </a:rPr>
              <a:t>Key Results </a:t>
            </a:r>
            <a:endParaRPr lang="zh-CN" altLang="en-US" sz="2800" b="1" dirty="0">
              <a:solidFill>
                <a:srgbClr val="C00000"/>
              </a:solidFill>
            </a:endParaRPr>
          </a:p>
        </p:txBody>
      </p:sp>
      <p:sp>
        <p:nvSpPr>
          <p:cNvPr id="20" name="文本框 19">
            <a:extLst>
              <a:ext uri="{FF2B5EF4-FFF2-40B4-BE49-F238E27FC236}">
                <a16:creationId xmlns:a16="http://schemas.microsoft.com/office/drawing/2014/main" id="{12293592-9CF8-6E73-ABB2-66FA7EEDE0C2}"/>
              </a:ext>
            </a:extLst>
          </p:cNvPr>
          <p:cNvSpPr txBox="1"/>
          <p:nvPr/>
        </p:nvSpPr>
        <p:spPr>
          <a:xfrm>
            <a:off x="5592679" y="4916289"/>
            <a:ext cx="5018308" cy="1477328"/>
          </a:xfrm>
          <a:prstGeom prst="rect">
            <a:avLst/>
          </a:prstGeom>
          <a:noFill/>
        </p:spPr>
        <p:txBody>
          <a:bodyPr wrap="square">
            <a:spAutoFit/>
          </a:bodyPr>
          <a:lstStyle/>
          <a:p>
            <a:pPr marL="457200" indent="-457200">
              <a:buFont typeface="Arial" panose="020B0604020202020204" pitchFamily="34" charset="0"/>
              <a:buChar char="•"/>
            </a:pPr>
            <a:r>
              <a:rPr lang="zh-CN" altLang="en-US" sz="3000" b="1" dirty="0"/>
              <a:t>Higher Accuracy</a:t>
            </a:r>
            <a:endParaRPr lang="en-US" altLang="zh-CN" sz="3000" b="1" dirty="0"/>
          </a:p>
          <a:p>
            <a:pPr marL="457200" indent="-457200">
              <a:buFont typeface="Arial" panose="020B0604020202020204" pitchFamily="34" charset="0"/>
              <a:buChar char="•"/>
            </a:pPr>
            <a:r>
              <a:rPr lang="zh-CN" altLang="en-US" sz="3000" b="1" dirty="0"/>
              <a:t>Faster Speed</a:t>
            </a:r>
            <a:endParaRPr lang="en-US" altLang="zh-CN" sz="3000" b="1" dirty="0"/>
          </a:p>
          <a:p>
            <a:pPr marL="457200" indent="-457200">
              <a:buFont typeface="Arial" panose="020B0604020202020204" pitchFamily="34" charset="0"/>
              <a:buChar char="•"/>
            </a:pPr>
            <a:r>
              <a:rPr lang="zh-CN" altLang="en-US" sz="3000" b="1" dirty="0"/>
              <a:t>Bette</a:t>
            </a:r>
            <a:r>
              <a:rPr lang="en-US" altLang="zh-CN" sz="3000" b="1" dirty="0"/>
              <a:t>r </a:t>
            </a:r>
            <a:r>
              <a:rPr lang="en" altLang="zh-CN" sz="3000" b="1" dirty="0"/>
              <a:t>Feature Preservation</a:t>
            </a:r>
            <a:endParaRPr lang="zh-CN" altLang="en-US" sz="3000" b="1" dirty="0"/>
          </a:p>
        </p:txBody>
      </p:sp>
      <p:sp>
        <p:nvSpPr>
          <p:cNvPr id="3" name="矩形: 圆角 2">
            <a:extLst>
              <a:ext uri="{FF2B5EF4-FFF2-40B4-BE49-F238E27FC236}">
                <a16:creationId xmlns:a16="http://schemas.microsoft.com/office/drawing/2014/main" id="{41C744AE-689B-4597-A614-F0449A2D515A}"/>
              </a:ext>
            </a:extLst>
          </p:cNvPr>
          <p:cNvSpPr/>
          <p:nvPr/>
        </p:nvSpPr>
        <p:spPr>
          <a:xfrm>
            <a:off x="738679" y="1314450"/>
            <a:ext cx="10482913" cy="11027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79B1AC54-22D6-4DE2-9F44-FD7F7B95E90F}"/>
              </a:ext>
            </a:extLst>
          </p:cNvPr>
          <p:cNvSpPr txBox="1"/>
          <p:nvPr/>
        </p:nvSpPr>
        <p:spPr>
          <a:xfrm>
            <a:off x="1809356" y="1144868"/>
            <a:ext cx="8801631" cy="1235403"/>
          </a:xfrm>
          <a:prstGeom prst="rect">
            <a:avLst/>
          </a:prstGeom>
          <a:noFill/>
        </p:spPr>
        <p:txBody>
          <a:bodyPr wrap="square">
            <a:spAutoFit/>
          </a:bodyPr>
          <a:lstStyle/>
          <a:p>
            <a:pPr algn="ctr">
              <a:lnSpc>
                <a:spcPct val="150000"/>
              </a:lnSpc>
            </a:pPr>
            <a:r>
              <a:rPr lang="en-US" altLang="zh-CN" sz="2800" b="1" dirty="0"/>
              <a:t>Summary</a:t>
            </a:r>
          </a:p>
          <a:p>
            <a:pPr algn="ctr">
              <a:lnSpc>
                <a:spcPct val="150000"/>
              </a:lnSpc>
            </a:pPr>
            <a:r>
              <a:rPr lang="en" altLang="zh-CN" sz="2400" b="1" dirty="0"/>
              <a:t>A Novel Intrinsic Approach to Offset Curves</a:t>
            </a:r>
            <a:r>
              <a:rPr lang="zh-CN" altLang="en-US" sz="2400" b="1" dirty="0"/>
              <a:t> </a:t>
            </a:r>
            <a:r>
              <a:rPr lang="en" altLang="zh-CN" sz="2400" b="1" dirty="0"/>
              <a:t>on Parametric Surfaces</a:t>
            </a:r>
            <a:endParaRPr lang="zh-CN" altLang="en-US" sz="2400" b="1" dirty="0"/>
          </a:p>
        </p:txBody>
      </p:sp>
    </p:spTree>
    <p:extLst>
      <p:ext uri="{BB962C8B-B14F-4D97-AF65-F5344CB8AC3E}">
        <p14:creationId xmlns:p14="http://schemas.microsoft.com/office/powerpoint/2010/main" val="324029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heckerboard(across)">
                                      <p:cBhvr>
                                        <p:cTn id="23" dur="500"/>
                                        <p:tgtEl>
                                          <p:spTgt spid="1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heckerboard(across)">
                                      <p:cBhvr>
                                        <p:cTn id="31" dur="500"/>
                                        <p:tgtEl>
                                          <p:spTgt spid="2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heckerboard(across)">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7" grpId="0"/>
      <p:bldP spid="12" grpId="0"/>
      <p:bldP spid="16" grpId="0"/>
      <p:bldP spid="18"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室内, 黑暗, 游戏, 视频&#10;&#10;AI 生成的内容可能不正确。">
            <a:extLst>
              <a:ext uri="{FF2B5EF4-FFF2-40B4-BE49-F238E27FC236}">
                <a16:creationId xmlns:a16="http://schemas.microsoft.com/office/drawing/2014/main" id="{11ABD5BD-C5AA-4249-8C2E-5A7D4466A80E}"/>
              </a:ext>
            </a:extLst>
          </p:cNvPr>
          <p:cNvPicPr>
            <a:picLocks noChangeAspect="1"/>
          </p:cNvPicPr>
          <p:nvPr/>
        </p:nvPicPr>
        <p:blipFill>
          <a:blip r:embed="rId3"/>
          <a:stretch>
            <a:fillRect/>
          </a:stretch>
        </p:blipFill>
        <p:spPr>
          <a:xfrm>
            <a:off x="2209800" y="1409152"/>
            <a:ext cx="7772400" cy="4062845"/>
          </a:xfrm>
          <a:prstGeom prst="rect">
            <a:avLst/>
          </a:prstGeom>
        </p:spPr>
      </p:pic>
      <p:pic>
        <p:nvPicPr>
          <p:cNvPr id="6" name="图片 5" descr="QR 代码&#10;&#10;AI 生成的内容可能不正确。">
            <a:extLst>
              <a:ext uri="{FF2B5EF4-FFF2-40B4-BE49-F238E27FC236}">
                <a16:creationId xmlns:a16="http://schemas.microsoft.com/office/drawing/2014/main" id="{CF81A8B7-29A4-498B-8244-452F1F481AD6}"/>
              </a:ext>
            </a:extLst>
          </p:cNvPr>
          <p:cNvPicPr>
            <a:picLocks noChangeAspect="1"/>
          </p:cNvPicPr>
          <p:nvPr/>
        </p:nvPicPr>
        <p:blipFill>
          <a:blip r:embed="rId4"/>
          <a:stretch>
            <a:fillRect/>
          </a:stretch>
        </p:blipFill>
        <p:spPr>
          <a:xfrm>
            <a:off x="0" y="0"/>
            <a:ext cx="2419109" cy="2419109"/>
          </a:xfrm>
          <a:prstGeom prst="rect">
            <a:avLst/>
          </a:prstGeom>
        </p:spPr>
      </p:pic>
      <p:pic>
        <p:nvPicPr>
          <p:cNvPr id="7" name="图片 6">
            <a:extLst>
              <a:ext uri="{FF2B5EF4-FFF2-40B4-BE49-F238E27FC236}">
                <a16:creationId xmlns:a16="http://schemas.microsoft.com/office/drawing/2014/main" id="{881FD09D-C4C7-4116-8CBA-132B13F76B61}"/>
              </a:ext>
            </a:extLst>
          </p:cNvPr>
          <p:cNvPicPr>
            <a:picLocks noChangeAspect="1"/>
          </p:cNvPicPr>
          <p:nvPr/>
        </p:nvPicPr>
        <p:blipFill rotWithShape="1">
          <a:blip r:embed="rId5"/>
          <a:srcRect l="16065" t="22882" r="11389" b="30087"/>
          <a:stretch/>
        </p:blipFill>
        <p:spPr>
          <a:xfrm>
            <a:off x="9472613" y="34269"/>
            <a:ext cx="2719387" cy="1175285"/>
          </a:xfrm>
          <a:prstGeom prst="rect">
            <a:avLst/>
          </a:prstGeom>
        </p:spPr>
      </p:pic>
    </p:spTree>
    <p:extLst>
      <p:ext uri="{BB962C8B-B14F-4D97-AF65-F5344CB8AC3E}">
        <p14:creationId xmlns:p14="http://schemas.microsoft.com/office/powerpoint/2010/main" val="20352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C360CA0-D845-410A-B7A9-244405282E78}"/>
              </a:ext>
            </a:extLst>
          </p:cNvPr>
          <p:cNvSpPr/>
          <p:nvPr/>
        </p:nvSpPr>
        <p:spPr>
          <a:xfrm>
            <a:off x="691055" y="904167"/>
            <a:ext cx="6210627"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標題 1">
            <a:extLst>
              <a:ext uri="{FF2B5EF4-FFF2-40B4-BE49-F238E27FC236}">
                <a16:creationId xmlns:a16="http://schemas.microsoft.com/office/drawing/2014/main" id="{96EE3C33-2033-4139-91A5-1F903FDAF833}"/>
              </a:ext>
            </a:extLst>
          </p:cNvPr>
          <p:cNvSpPr>
            <a:spLocks noGrp="1"/>
          </p:cNvSpPr>
          <p:nvPr>
            <p:ph type="title"/>
          </p:nvPr>
        </p:nvSpPr>
        <p:spPr>
          <a:xfrm>
            <a:off x="838200" y="365125"/>
            <a:ext cx="6167907" cy="1078085"/>
          </a:xfrm>
          <a:ln>
            <a:noFill/>
          </a:ln>
        </p:spPr>
        <p:txBody>
          <a:bodyPr>
            <a:normAutofit/>
          </a:bodyPr>
          <a:lstStyle/>
          <a:p>
            <a:r>
              <a:rPr kumimoji="1" lang="en-US" altLang="zh-CN" sz="3200" b="1" dirty="0">
                <a:solidFill>
                  <a:srgbClr val="616161"/>
                </a:solidFill>
                <a:latin typeface="Arial" panose="020B0604020202020204" pitchFamily="34" charset="0"/>
                <a:cs typeface="Arial" panose="020B0604020202020204" pitchFamily="34" charset="0"/>
              </a:rPr>
              <a:t>Why Curve Offsetting Matters?</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6" name="AutoShape 2" descr="的图片">
            <a:extLst>
              <a:ext uri="{FF2B5EF4-FFF2-40B4-BE49-F238E27FC236}">
                <a16:creationId xmlns:a16="http://schemas.microsoft.com/office/drawing/2014/main" id="{F5579050-5913-4B6F-8495-17D91A002478}"/>
              </a:ext>
            </a:extLst>
          </p:cNvPr>
          <p:cNvSpPr>
            <a:spLocks noChangeAspect="1" noChangeArrowheads="1"/>
          </p:cNvSpPr>
          <p:nvPr/>
        </p:nvSpPr>
        <p:spPr bwMode="auto">
          <a:xfrm>
            <a:off x="5943600" y="33985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AutoShape 2" descr="的图片">
            <a:extLst>
              <a:ext uri="{FF2B5EF4-FFF2-40B4-BE49-F238E27FC236}">
                <a16:creationId xmlns:a16="http://schemas.microsoft.com/office/drawing/2014/main" id="{536D9982-4968-49F7-8F67-A4DA2AD4881D}"/>
              </a:ext>
            </a:extLst>
          </p:cNvPr>
          <p:cNvSpPr>
            <a:spLocks noChangeAspect="1" noChangeArrowheads="1"/>
          </p:cNvSpPr>
          <p:nvPr/>
        </p:nvSpPr>
        <p:spPr bwMode="auto">
          <a:xfrm>
            <a:off x="6096000" y="35509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文本框 7">
            <a:extLst>
              <a:ext uri="{FF2B5EF4-FFF2-40B4-BE49-F238E27FC236}">
                <a16:creationId xmlns:a16="http://schemas.microsoft.com/office/drawing/2014/main" id="{540FF2A9-7970-4C07-86D1-D3284206758A}"/>
              </a:ext>
            </a:extLst>
          </p:cNvPr>
          <p:cNvSpPr txBox="1"/>
          <p:nvPr/>
        </p:nvSpPr>
        <p:spPr>
          <a:xfrm>
            <a:off x="731043" y="1381451"/>
            <a:ext cx="10729913" cy="456535"/>
          </a:xfrm>
          <a:prstGeom prst="rect">
            <a:avLst/>
          </a:prstGeom>
          <a:solidFill>
            <a:schemeClr val="accent2">
              <a:lumMod val="20000"/>
              <a:lumOff val="80000"/>
            </a:schemeClr>
          </a:solidFill>
          <a:ln>
            <a:noFill/>
          </a:ln>
          <a:effectLst>
            <a:outerShdw blurRad="149987" dist="250190" dir="8460000" algn="ctr">
              <a:srgbClr val="000000">
                <a:alpha val="28000"/>
              </a:srgbClr>
            </a:outerShdw>
            <a:softEdge rad="25400"/>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pPr>
            <a:r>
              <a:rPr lang="en" altLang="zh-CN" dirty="0">
                <a:latin typeface="Arial" panose="020B0604020202020204" pitchFamily="34" charset="0"/>
                <a:cs typeface="Arial" panose="020B0604020202020204" pitchFamily="34" charset="0"/>
              </a:rPr>
              <a:t> Curve offsetting creates parallel curves at constant geodesic distance - essential for CAD/CAM </a:t>
            </a:r>
            <a:endParaRPr lang="zh-CN" altLang="en-US" dirty="0">
              <a:latin typeface="Arial" panose="020B0604020202020204" pitchFamily="34" charset="0"/>
              <a:cs typeface="Arial" panose="020B0604020202020204" pitchFamily="34" charset="0"/>
            </a:endParaRPr>
          </a:p>
        </p:txBody>
      </p:sp>
      <p:sp>
        <p:nvSpPr>
          <p:cNvPr id="11" name="AutoShape 2" descr="的图片">
            <a:extLst>
              <a:ext uri="{FF2B5EF4-FFF2-40B4-BE49-F238E27FC236}">
                <a16:creationId xmlns:a16="http://schemas.microsoft.com/office/drawing/2014/main" id="{D0F8C7B6-0A4E-4FBD-A7BD-724848B043AE}"/>
              </a:ext>
            </a:extLst>
          </p:cNvPr>
          <p:cNvSpPr>
            <a:spLocks noChangeAspect="1" noChangeArrowheads="1"/>
          </p:cNvSpPr>
          <p:nvPr/>
        </p:nvSpPr>
        <p:spPr bwMode="auto">
          <a:xfrm>
            <a:off x="6248400" y="3703320"/>
            <a:ext cx="2107172" cy="21071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2" name="图片 11" descr="厨房的摆设布局&#10;&#10;AI 生成的内容可能不正确。">
            <a:extLst>
              <a:ext uri="{FF2B5EF4-FFF2-40B4-BE49-F238E27FC236}">
                <a16:creationId xmlns:a16="http://schemas.microsoft.com/office/drawing/2014/main" id="{C65EF21B-6E13-4E77-A43C-7DF1E094D296}"/>
              </a:ext>
            </a:extLst>
          </p:cNvPr>
          <p:cNvPicPr>
            <a:picLocks noChangeAspect="1"/>
          </p:cNvPicPr>
          <p:nvPr/>
        </p:nvPicPr>
        <p:blipFill>
          <a:blip r:embed="rId3"/>
          <a:srcRect r="6289" b="6406"/>
          <a:stretch>
            <a:fillRect/>
          </a:stretch>
        </p:blipFill>
        <p:spPr>
          <a:xfrm>
            <a:off x="635865" y="2186327"/>
            <a:ext cx="2959756" cy="2956055"/>
          </a:xfrm>
          <a:prstGeom prst="rect">
            <a:avLst/>
          </a:prstGeom>
        </p:spPr>
      </p:pic>
      <p:pic>
        <p:nvPicPr>
          <p:cNvPr id="14" name="图片 13" descr="桌子上放着电视的房间&#10;&#10;AI 生成的内容可能不正确。">
            <a:extLst>
              <a:ext uri="{FF2B5EF4-FFF2-40B4-BE49-F238E27FC236}">
                <a16:creationId xmlns:a16="http://schemas.microsoft.com/office/drawing/2014/main" id="{DD23B2AC-17FC-4789-B26E-E5D56D3EBA4B}"/>
              </a:ext>
            </a:extLst>
          </p:cNvPr>
          <p:cNvPicPr>
            <a:picLocks noChangeAspect="1"/>
          </p:cNvPicPr>
          <p:nvPr/>
        </p:nvPicPr>
        <p:blipFill>
          <a:blip r:embed="rId4"/>
          <a:srcRect t="11170" b="9336"/>
          <a:stretch>
            <a:fillRect/>
          </a:stretch>
        </p:blipFill>
        <p:spPr>
          <a:xfrm>
            <a:off x="4288572" y="2186326"/>
            <a:ext cx="3718621" cy="2956055"/>
          </a:xfrm>
          <a:prstGeom prst="rect">
            <a:avLst/>
          </a:prstGeom>
        </p:spPr>
      </p:pic>
      <p:pic>
        <p:nvPicPr>
          <p:cNvPr id="15" name="图片 14" descr="图片包含 室内, 天花板, 桌子, 房间&#10;&#10;AI 生成的内容可能不正确。">
            <a:extLst>
              <a:ext uri="{FF2B5EF4-FFF2-40B4-BE49-F238E27FC236}">
                <a16:creationId xmlns:a16="http://schemas.microsoft.com/office/drawing/2014/main" id="{D8026F90-4AA1-4AEC-AFAE-40A345C6227B}"/>
              </a:ext>
            </a:extLst>
          </p:cNvPr>
          <p:cNvPicPr>
            <a:picLocks noChangeAspect="1"/>
          </p:cNvPicPr>
          <p:nvPr/>
        </p:nvPicPr>
        <p:blipFill>
          <a:blip r:embed="rId5"/>
          <a:srcRect r="6430" b="6171"/>
          <a:stretch>
            <a:fillRect/>
          </a:stretch>
        </p:blipFill>
        <p:spPr>
          <a:xfrm>
            <a:off x="8656532" y="2186326"/>
            <a:ext cx="2947941" cy="2956056"/>
          </a:xfrm>
          <a:prstGeom prst="rect">
            <a:avLst/>
          </a:prstGeom>
        </p:spPr>
      </p:pic>
      <p:sp>
        <p:nvSpPr>
          <p:cNvPr id="19" name="矩形: 圆角 18">
            <a:extLst>
              <a:ext uri="{FF2B5EF4-FFF2-40B4-BE49-F238E27FC236}">
                <a16:creationId xmlns:a16="http://schemas.microsoft.com/office/drawing/2014/main" id="{6A8D37DE-6FFE-4918-BE6D-4FCA3950EC10}"/>
              </a:ext>
            </a:extLst>
          </p:cNvPr>
          <p:cNvSpPr/>
          <p:nvPr/>
        </p:nvSpPr>
        <p:spPr>
          <a:xfrm>
            <a:off x="773838" y="5333437"/>
            <a:ext cx="2821783" cy="954107"/>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41F957D1-B20E-492C-A900-C0B7BD2B56C5}"/>
              </a:ext>
            </a:extLst>
          </p:cNvPr>
          <p:cNvSpPr/>
          <p:nvPr/>
        </p:nvSpPr>
        <p:spPr>
          <a:xfrm>
            <a:off x="4710024" y="5330408"/>
            <a:ext cx="2912769" cy="954107"/>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a16="http://schemas.microsoft.com/office/drawing/2014/main" id="{2CA2E761-0D5A-4609-BF3F-6DD15C468C01}"/>
              </a:ext>
            </a:extLst>
          </p:cNvPr>
          <p:cNvSpPr/>
          <p:nvPr/>
        </p:nvSpPr>
        <p:spPr>
          <a:xfrm>
            <a:off x="8691704" y="5324235"/>
            <a:ext cx="2912769" cy="954107"/>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18DF1E5E-2775-4CDF-BA8B-F741524EB73D}"/>
              </a:ext>
            </a:extLst>
          </p:cNvPr>
          <p:cNvSpPr txBox="1"/>
          <p:nvPr/>
        </p:nvSpPr>
        <p:spPr>
          <a:xfrm>
            <a:off x="703763" y="5333438"/>
            <a:ext cx="2959756" cy="954107"/>
          </a:xfrm>
          <a:prstGeom prst="rect">
            <a:avLst/>
          </a:prstGeom>
          <a:noFill/>
        </p:spPr>
        <p:txBody>
          <a:bodyPr wrap="square">
            <a:spAutoFit/>
          </a:bodyPr>
          <a:lstStyle/>
          <a:p>
            <a:pPr algn="ctr"/>
            <a:r>
              <a:rPr lang="en" altLang="zh-CN" sz="2000" b="1" dirty="0"/>
              <a:t>CNC  Toolpath</a:t>
            </a:r>
            <a:r>
              <a:rPr lang="zh-CN" altLang="en-US" sz="2000" b="1" dirty="0"/>
              <a:t>  </a:t>
            </a:r>
            <a:endParaRPr lang="en-US" altLang="zh-CN" sz="2000" b="1" dirty="0"/>
          </a:p>
          <a:p>
            <a:pPr algn="ctr"/>
            <a:r>
              <a:rPr lang="en-US" altLang="zh-CN" dirty="0"/>
              <a:t>Precise</a:t>
            </a:r>
            <a:r>
              <a:rPr lang="zh-CN" altLang="en-US" dirty="0"/>
              <a:t> </a:t>
            </a:r>
            <a:r>
              <a:rPr lang="en-US" altLang="zh-CN" dirty="0"/>
              <a:t>tool</a:t>
            </a:r>
            <a:r>
              <a:rPr lang="zh-CN" altLang="en-US" dirty="0"/>
              <a:t> </a:t>
            </a:r>
            <a:r>
              <a:rPr lang="en-US" altLang="zh-CN" dirty="0" err="1"/>
              <a:t>movenment</a:t>
            </a:r>
            <a:r>
              <a:rPr lang="zh-CN" altLang="en-US" dirty="0"/>
              <a:t> </a:t>
            </a:r>
            <a:r>
              <a:rPr lang="en-US" altLang="zh-CN" dirty="0"/>
              <a:t>in</a:t>
            </a:r>
            <a:r>
              <a:rPr lang="zh-CN" altLang="en-US" dirty="0"/>
              <a:t> </a:t>
            </a:r>
            <a:r>
              <a:rPr lang="en-US" altLang="zh-CN" dirty="0"/>
              <a:t>multi-axis</a:t>
            </a:r>
            <a:r>
              <a:rPr lang="zh-CN" altLang="en-US" dirty="0"/>
              <a:t> </a:t>
            </a:r>
            <a:r>
              <a:rPr lang="en-US" altLang="zh-CN" dirty="0"/>
              <a:t>machining</a:t>
            </a:r>
            <a:endParaRPr lang="zh-CN" altLang="en-US" dirty="0"/>
          </a:p>
        </p:txBody>
      </p:sp>
      <p:sp>
        <p:nvSpPr>
          <p:cNvPr id="23" name="文本框 22">
            <a:extLst>
              <a:ext uri="{FF2B5EF4-FFF2-40B4-BE49-F238E27FC236}">
                <a16:creationId xmlns:a16="http://schemas.microsoft.com/office/drawing/2014/main" id="{8EEFA8D1-67B4-4E5D-BF92-14276A24FD33}"/>
              </a:ext>
            </a:extLst>
          </p:cNvPr>
          <p:cNvSpPr txBox="1"/>
          <p:nvPr/>
        </p:nvSpPr>
        <p:spPr>
          <a:xfrm>
            <a:off x="4755517" y="5324235"/>
            <a:ext cx="2821783" cy="954107"/>
          </a:xfrm>
          <a:prstGeom prst="rect">
            <a:avLst/>
          </a:prstGeom>
          <a:noFill/>
        </p:spPr>
        <p:txBody>
          <a:bodyPr wrap="square">
            <a:spAutoFit/>
          </a:bodyPr>
          <a:lstStyle/>
          <a:p>
            <a:pPr algn="ctr"/>
            <a:r>
              <a:rPr lang="en-US" altLang="zh-CN" sz="2000" b="1" dirty="0"/>
              <a:t>Surface</a:t>
            </a:r>
            <a:r>
              <a:rPr lang="en" altLang="zh-CN" sz="2000" b="1" dirty="0"/>
              <a:t> Blending</a:t>
            </a:r>
            <a:r>
              <a:rPr lang="zh-CN" altLang="en-US" sz="2000" b="1" dirty="0"/>
              <a:t>  </a:t>
            </a:r>
            <a:endParaRPr lang="en-US" altLang="zh-CN" sz="2000" b="1" dirty="0"/>
          </a:p>
          <a:p>
            <a:pPr algn="ctr"/>
            <a:r>
              <a:rPr lang="en-US" altLang="zh-CN" dirty="0"/>
              <a:t>Smooth</a:t>
            </a:r>
            <a:r>
              <a:rPr lang="zh-CN" altLang="en-US" dirty="0"/>
              <a:t> </a:t>
            </a:r>
            <a:r>
              <a:rPr lang="en-US" altLang="zh-CN" dirty="0"/>
              <a:t>surface</a:t>
            </a:r>
            <a:r>
              <a:rPr lang="zh-CN" altLang="en-US" dirty="0"/>
              <a:t> </a:t>
            </a:r>
            <a:r>
              <a:rPr lang="en-US" altLang="zh-CN" dirty="0"/>
              <a:t>transitions</a:t>
            </a:r>
            <a:r>
              <a:rPr lang="zh-CN" altLang="en-US" dirty="0"/>
              <a:t> </a:t>
            </a:r>
            <a:r>
              <a:rPr lang="en-US" altLang="zh-CN" dirty="0"/>
              <a:t>for</a:t>
            </a:r>
            <a:r>
              <a:rPr lang="zh-CN" altLang="en-US" dirty="0"/>
              <a:t> </a:t>
            </a:r>
            <a:r>
              <a:rPr lang="en-US" altLang="zh-CN" dirty="0"/>
              <a:t>complex</a:t>
            </a:r>
            <a:r>
              <a:rPr lang="zh-CN" altLang="en-US" dirty="0"/>
              <a:t> </a:t>
            </a:r>
            <a:r>
              <a:rPr lang="en-US" altLang="zh-CN" dirty="0"/>
              <a:t>geometry</a:t>
            </a:r>
            <a:r>
              <a:rPr lang="zh-CN" altLang="en-US" dirty="0"/>
              <a:t> </a:t>
            </a:r>
          </a:p>
        </p:txBody>
      </p:sp>
      <p:sp>
        <p:nvSpPr>
          <p:cNvPr id="24" name="文本框 23">
            <a:extLst>
              <a:ext uri="{FF2B5EF4-FFF2-40B4-BE49-F238E27FC236}">
                <a16:creationId xmlns:a16="http://schemas.microsoft.com/office/drawing/2014/main" id="{3EBC726D-2F9D-406D-9D69-C43AEA009C29}"/>
              </a:ext>
            </a:extLst>
          </p:cNvPr>
          <p:cNvSpPr txBox="1"/>
          <p:nvPr/>
        </p:nvSpPr>
        <p:spPr>
          <a:xfrm>
            <a:off x="8737196" y="5337782"/>
            <a:ext cx="2821783" cy="954107"/>
          </a:xfrm>
          <a:prstGeom prst="rect">
            <a:avLst/>
          </a:prstGeom>
          <a:noFill/>
        </p:spPr>
        <p:txBody>
          <a:bodyPr wrap="square">
            <a:spAutoFit/>
          </a:bodyPr>
          <a:lstStyle/>
          <a:p>
            <a:pPr algn="ctr"/>
            <a:r>
              <a:rPr lang="en-US" altLang="zh-CN" sz="2000" b="1" dirty="0"/>
              <a:t>Coverage Planning</a:t>
            </a:r>
          </a:p>
          <a:p>
            <a:pPr algn="ctr"/>
            <a:r>
              <a:rPr lang="en-US" altLang="zh-CN" dirty="0"/>
              <a:t>Optimized</a:t>
            </a:r>
            <a:r>
              <a:rPr lang="zh-CN" altLang="en-US" dirty="0"/>
              <a:t> </a:t>
            </a:r>
            <a:r>
              <a:rPr lang="en-US" altLang="zh-CN" dirty="0"/>
              <a:t>area coverage for coating/inspection</a:t>
            </a:r>
          </a:p>
        </p:txBody>
      </p:sp>
    </p:spTree>
    <p:extLst>
      <p:ext uri="{BB962C8B-B14F-4D97-AF65-F5344CB8AC3E}">
        <p14:creationId xmlns:p14="http://schemas.microsoft.com/office/powerpoint/2010/main" val="1309914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C360EBA-3B4A-4CE7-A515-CEF7FDDCA230}"/>
              </a:ext>
            </a:extLst>
          </p:cNvPr>
          <p:cNvSpPr/>
          <p:nvPr/>
        </p:nvSpPr>
        <p:spPr>
          <a:xfrm>
            <a:off x="691055" y="904167"/>
            <a:ext cx="4377507" cy="3048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6" name="標題 1">
            <a:extLst>
              <a:ext uri="{FF2B5EF4-FFF2-40B4-BE49-F238E27FC236}">
                <a16:creationId xmlns:a16="http://schemas.microsoft.com/office/drawing/2014/main" id="{9E4DA3C6-BB2C-4468-BEEF-575FAA0623B0}"/>
              </a:ext>
            </a:extLst>
          </p:cNvPr>
          <p:cNvSpPr>
            <a:spLocks noGrp="1"/>
          </p:cNvSpPr>
          <p:nvPr>
            <p:ph type="title"/>
          </p:nvPr>
        </p:nvSpPr>
        <p:spPr>
          <a:xfrm>
            <a:off x="838200" y="365125"/>
            <a:ext cx="10515600" cy="1078085"/>
          </a:xfrm>
        </p:spPr>
        <p:txBody>
          <a:bodyPr>
            <a:normAutofit/>
          </a:bodyPr>
          <a:lstStyle/>
          <a:p>
            <a:r>
              <a:rPr kumimoji="1" lang="en" altLang="zh-CN" sz="3200" b="1" dirty="0">
                <a:solidFill>
                  <a:srgbClr val="616161"/>
                </a:solidFill>
                <a:latin typeface="Arial" panose="020B0604020202020204" pitchFamily="34" charset="0"/>
                <a:cs typeface="Arial" panose="020B0604020202020204" pitchFamily="34" charset="0"/>
              </a:rPr>
              <a:t>Existing Approaches </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D66F2F33-B661-4EE7-A9FD-6A68B42D7408}"/>
              </a:ext>
            </a:extLst>
          </p:cNvPr>
          <p:cNvSpPr txBox="1"/>
          <p:nvPr/>
        </p:nvSpPr>
        <p:spPr>
          <a:xfrm>
            <a:off x="979411" y="1811919"/>
            <a:ext cx="1993952" cy="369332"/>
          </a:xfrm>
          <a:custGeom>
            <a:avLst/>
            <a:gdLst>
              <a:gd name="connsiteX0" fmla="*/ 0 w 1993952"/>
              <a:gd name="connsiteY0" fmla="*/ 0 h 369332"/>
              <a:gd name="connsiteX1" fmla="*/ 458609 w 1993952"/>
              <a:gd name="connsiteY1" fmla="*/ 0 h 369332"/>
              <a:gd name="connsiteX2" fmla="*/ 977036 w 1993952"/>
              <a:gd name="connsiteY2" fmla="*/ 0 h 369332"/>
              <a:gd name="connsiteX3" fmla="*/ 1515404 w 1993952"/>
              <a:gd name="connsiteY3" fmla="*/ 0 h 369332"/>
              <a:gd name="connsiteX4" fmla="*/ 1993952 w 1993952"/>
              <a:gd name="connsiteY4" fmla="*/ 0 h 369332"/>
              <a:gd name="connsiteX5" fmla="*/ 1993952 w 1993952"/>
              <a:gd name="connsiteY5" fmla="*/ 369332 h 369332"/>
              <a:gd name="connsiteX6" fmla="*/ 1455585 w 1993952"/>
              <a:gd name="connsiteY6" fmla="*/ 369332 h 369332"/>
              <a:gd name="connsiteX7" fmla="*/ 937157 w 1993952"/>
              <a:gd name="connsiteY7" fmla="*/ 369332 h 369332"/>
              <a:gd name="connsiteX8" fmla="*/ 478548 w 1993952"/>
              <a:gd name="connsiteY8" fmla="*/ 369332 h 369332"/>
              <a:gd name="connsiteX9" fmla="*/ 0 w 1993952"/>
              <a:gd name="connsiteY9" fmla="*/ 369332 h 369332"/>
              <a:gd name="connsiteX10" fmla="*/ 0 w 1993952"/>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952" h="369332" fill="none" extrusionOk="0">
                <a:moveTo>
                  <a:pt x="0" y="0"/>
                </a:moveTo>
                <a:cubicBezTo>
                  <a:pt x="179584" y="-47162"/>
                  <a:pt x="362196" y="34919"/>
                  <a:pt x="458609" y="0"/>
                </a:cubicBezTo>
                <a:cubicBezTo>
                  <a:pt x="555022" y="-34919"/>
                  <a:pt x="829469" y="326"/>
                  <a:pt x="977036" y="0"/>
                </a:cubicBezTo>
                <a:cubicBezTo>
                  <a:pt x="1124603" y="-326"/>
                  <a:pt x="1306190" y="21069"/>
                  <a:pt x="1515404" y="0"/>
                </a:cubicBezTo>
                <a:cubicBezTo>
                  <a:pt x="1724618" y="-21069"/>
                  <a:pt x="1889481" y="17906"/>
                  <a:pt x="1993952" y="0"/>
                </a:cubicBezTo>
                <a:cubicBezTo>
                  <a:pt x="2011674" y="136774"/>
                  <a:pt x="1955731" y="197633"/>
                  <a:pt x="1993952" y="369332"/>
                </a:cubicBezTo>
                <a:cubicBezTo>
                  <a:pt x="1759881" y="404725"/>
                  <a:pt x="1696066" y="326661"/>
                  <a:pt x="1455585" y="369332"/>
                </a:cubicBezTo>
                <a:cubicBezTo>
                  <a:pt x="1215104" y="412003"/>
                  <a:pt x="1048620" y="367886"/>
                  <a:pt x="937157" y="369332"/>
                </a:cubicBezTo>
                <a:cubicBezTo>
                  <a:pt x="825694" y="370778"/>
                  <a:pt x="643331" y="348952"/>
                  <a:pt x="478548" y="369332"/>
                </a:cubicBezTo>
                <a:cubicBezTo>
                  <a:pt x="313765" y="389712"/>
                  <a:pt x="226530" y="337122"/>
                  <a:pt x="0" y="369332"/>
                </a:cubicBezTo>
                <a:cubicBezTo>
                  <a:pt x="-41614" y="276963"/>
                  <a:pt x="9082" y="180779"/>
                  <a:pt x="0" y="0"/>
                </a:cubicBezTo>
                <a:close/>
              </a:path>
              <a:path w="1993952" h="369332" stroke="0" extrusionOk="0">
                <a:moveTo>
                  <a:pt x="0" y="0"/>
                </a:moveTo>
                <a:cubicBezTo>
                  <a:pt x="232056" y="-37929"/>
                  <a:pt x="284032" y="34179"/>
                  <a:pt x="478548" y="0"/>
                </a:cubicBezTo>
                <a:cubicBezTo>
                  <a:pt x="673064" y="-34179"/>
                  <a:pt x="818377" y="22528"/>
                  <a:pt x="977036" y="0"/>
                </a:cubicBezTo>
                <a:cubicBezTo>
                  <a:pt x="1135695" y="-22528"/>
                  <a:pt x="1302253" y="60503"/>
                  <a:pt x="1515404" y="0"/>
                </a:cubicBezTo>
                <a:cubicBezTo>
                  <a:pt x="1728555" y="-60503"/>
                  <a:pt x="1822313" y="13646"/>
                  <a:pt x="1993952" y="0"/>
                </a:cubicBezTo>
                <a:cubicBezTo>
                  <a:pt x="2037366" y="116645"/>
                  <a:pt x="1951032" y="207342"/>
                  <a:pt x="1993952" y="369332"/>
                </a:cubicBezTo>
                <a:cubicBezTo>
                  <a:pt x="1812062" y="409578"/>
                  <a:pt x="1629039" y="311187"/>
                  <a:pt x="1455585" y="369332"/>
                </a:cubicBezTo>
                <a:cubicBezTo>
                  <a:pt x="1282131" y="427477"/>
                  <a:pt x="1150785" y="355786"/>
                  <a:pt x="996976" y="369332"/>
                </a:cubicBezTo>
                <a:cubicBezTo>
                  <a:pt x="843167" y="382878"/>
                  <a:pt x="730054" y="318128"/>
                  <a:pt x="538367" y="369332"/>
                </a:cubicBezTo>
                <a:cubicBezTo>
                  <a:pt x="346680" y="420536"/>
                  <a:pt x="152264" y="333453"/>
                  <a:pt x="0" y="369332"/>
                </a:cubicBezTo>
                <a:cubicBezTo>
                  <a:pt x="-39562" y="292888"/>
                  <a:pt x="34438" y="80985"/>
                  <a:pt x="0" y="0"/>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sd="410487184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r>
              <a:rPr lang="en" altLang="zh-CN" dirty="0">
                <a:cs typeface="Arial" panose="020B0604020202020204" pitchFamily="34" charset="0"/>
              </a:rPr>
              <a:t>Analytical Methods</a:t>
            </a:r>
            <a:r>
              <a:rPr lang="zh-CN" altLang="en-US" dirty="0">
                <a:cs typeface="Arial" panose="020B0604020202020204" pitchFamily="34" charset="0"/>
              </a:rPr>
              <a:t> </a:t>
            </a:r>
          </a:p>
        </p:txBody>
      </p:sp>
      <p:sp>
        <p:nvSpPr>
          <p:cNvPr id="10" name="文本框 9">
            <a:extLst>
              <a:ext uri="{FF2B5EF4-FFF2-40B4-BE49-F238E27FC236}">
                <a16:creationId xmlns:a16="http://schemas.microsoft.com/office/drawing/2014/main" id="{5B0776F5-F06B-42E5-A420-4C30836550DF}"/>
              </a:ext>
            </a:extLst>
          </p:cNvPr>
          <p:cNvSpPr txBox="1"/>
          <p:nvPr/>
        </p:nvSpPr>
        <p:spPr>
          <a:xfrm>
            <a:off x="9218636" y="1811919"/>
            <a:ext cx="2135164" cy="369332"/>
          </a:xfrm>
          <a:solidFill>
            <a:schemeClr val="accent5">
              <a:lumMod val="20000"/>
              <a:lumOff val="80000"/>
            </a:schemeClr>
          </a:solidFill>
          <a:ln>
            <a:noFill/>
          </a:ln>
          <a:effectLst>
            <a:outerShdw blurRad="50800" dist="38100" dir="2700000" algn="tl" rotWithShape="0">
              <a:prstClr val="black">
                <a:alpha val="40000"/>
              </a:prstClr>
            </a:outerShdw>
          </a:effectLst>
        </p:spPr>
        <p:txBody>
          <a:bodyPr wrap="square">
            <a:spAutoFit/>
          </a:bodyPr>
          <a:lstStyle>
            <a:defPPr>
              <a:defRPr lang="zh-TW"/>
            </a:defPPr>
            <a:lvl1pPr>
              <a:defRPr>
                <a:cs typeface="Arial" panose="020B0604020202020204" pitchFamily="34" charset="0"/>
              </a:defRPr>
            </a:lvl1pPr>
          </a:lstStyle>
          <a:p>
            <a:endParaRPr lang="zh-CN" altLang="en-US" dirty="0"/>
          </a:p>
        </p:txBody>
      </p:sp>
      <p:sp>
        <p:nvSpPr>
          <p:cNvPr id="11" name="文本框 10">
            <a:extLst>
              <a:ext uri="{FF2B5EF4-FFF2-40B4-BE49-F238E27FC236}">
                <a16:creationId xmlns:a16="http://schemas.microsoft.com/office/drawing/2014/main" id="{4F55D51B-5E69-43C1-A44D-9905D12229B8}"/>
              </a:ext>
            </a:extLst>
          </p:cNvPr>
          <p:cNvSpPr txBox="1"/>
          <p:nvPr/>
        </p:nvSpPr>
        <p:spPr>
          <a:xfrm>
            <a:off x="742900" y="3203714"/>
            <a:ext cx="2643238" cy="2485787"/>
          </a:xfrm>
          <a:prstGeom prst="roundRect">
            <a:avLst/>
          </a:prstGeom>
          <a:noFill/>
          <a:ln w="28575">
            <a:solidFill>
              <a:schemeClr val="accent6">
                <a:lumMod val="60000"/>
                <a:lumOff val="40000"/>
              </a:schemeClr>
            </a:solidFill>
          </a:ln>
        </p:spPr>
        <p:txBody>
          <a:bodyPr wrap="square">
            <a:spAutoFit/>
          </a:bodyPr>
          <a:lstStyle/>
          <a:p>
            <a:pPr marL="285750" indent="-285750">
              <a:buFont typeface="Arial" panose="020B0604020202020204" pitchFamily="34" charset="0"/>
              <a:buChar char="•"/>
            </a:pPr>
            <a:r>
              <a:rPr lang="zh-CN" altLang="en-US" sz="2000" dirty="0">
                <a:cs typeface="Arial" panose="020B0604020202020204" pitchFamily="34" charset="0"/>
              </a:rPr>
              <a:t>Solve differential equations for geodesic curves</a:t>
            </a:r>
          </a:p>
          <a:p>
            <a:endParaRPr lang="zh-CN" altLang="en-US" sz="2000" dirty="0">
              <a:cs typeface="Arial" panose="020B0604020202020204" pitchFamily="34" charset="0"/>
            </a:endParaRPr>
          </a:p>
          <a:p>
            <a:pPr marL="285750" indent="-285750">
              <a:buFont typeface="Arial" panose="020B0604020202020204" pitchFamily="34" charset="0"/>
              <a:buChar char="•"/>
            </a:pPr>
            <a:r>
              <a:rPr lang="zh-CN" altLang="en-US" sz="2000" dirty="0">
                <a:cs typeface="Arial" panose="020B0604020202020204" pitchFamily="34" charset="0"/>
              </a:rPr>
              <a:t>Theoretically elegant and precise</a:t>
            </a:r>
          </a:p>
        </p:txBody>
      </p:sp>
      <p:sp>
        <p:nvSpPr>
          <p:cNvPr id="12" name="文本框 11">
            <a:extLst>
              <a:ext uri="{FF2B5EF4-FFF2-40B4-BE49-F238E27FC236}">
                <a16:creationId xmlns:a16="http://schemas.microsoft.com/office/drawing/2014/main" id="{9A978B76-7608-4B7D-BE16-CFCCC90EA5E4}"/>
              </a:ext>
            </a:extLst>
          </p:cNvPr>
          <p:cNvSpPr txBox="1"/>
          <p:nvPr/>
        </p:nvSpPr>
        <p:spPr>
          <a:xfrm>
            <a:off x="4658864" y="3204424"/>
            <a:ext cx="2874271" cy="2111216"/>
          </a:xfrm>
          <a:prstGeom prst="roundRect">
            <a:avLst/>
          </a:prstGeom>
          <a:noFill/>
          <a:ln w="28575">
            <a:solidFill>
              <a:schemeClr val="accent6">
                <a:lumMod val="60000"/>
                <a:lumOff val="40000"/>
              </a:schemeClr>
            </a:solidFill>
          </a:ln>
          <a:effectLst>
            <a:outerShdw blurRad="152400" dist="317500" dir="5400000" sx="90000" sy="-19000" rotWithShape="0">
              <a:prstClr val="black">
                <a:alpha val="15000"/>
              </a:prstClr>
            </a:outerShdw>
          </a:effectLst>
        </p:spPr>
        <p:txBody>
          <a:bodyPr wrap="square">
            <a:spAutoFit/>
          </a:bodyPr>
          <a:lstStyle/>
          <a:p>
            <a:pPr marL="285750" indent="-285750">
              <a:buFont typeface="Arial" panose="020B0604020202020204" pitchFamily="34" charset="0"/>
              <a:buChar char="•"/>
            </a:pPr>
            <a:r>
              <a:rPr lang="zh-CN" altLang="en-US" sz="2000" dirty="0">
                <a:cs typeface="Arial" panose="020B0604020202020204" pitchFamily="34" charset="0"/>
              </a:rPr>
              <a:t>Runge-Kutta integration schemes</a:t>
            </a:r>
          </a:p>
          <a:p>
            <a:endParaRPr lang="zh-CN" altLang="en-US" dirty="0">
              <a:cs typeface="Arial" panose="020B0604020202020204" pitchFamily="34" charset="0"/>
            </a:endParaRPr>
          </a:p>
          <a:p>
            <a:pPr marL="285750" indent="-285750">
              <a:buFont typeface="Arial" panose="020B0604020202020204" pitchFamily="34" charset="0"/>
              <a:buChar char="•"/>
            </a:pPr>
            <a:r>
              <a:rPr lang="zh-CN" altLang="en-US" sz="2000" dirty="0">
                <a:cs typeface="Arial" panose="020B0604020202020204" pitchFamily="34" charset="0"/>
              </a:rPr>
              <a:t>Iterative approximation of geodesics</a:t>
            </a:r>
          </a:p>
        </p:txBody>
      </p:sp>
      <p:sp>
        <p:nvSpPr>
          <p:cNvPr id="13" name="文本框 12">
            <a:extLst>
              <a:ext uri="{FF2B5EF4-FFF2-40B4-BE49-F238E27FC236}">
                <a16:creationId xmlns:a16="http://schemas.microsoft.com/office/drawing/2014/main" id="{A9A09BF1-972A-4151-BF94-9FFE6672ED0E}"/>
              </a:ext>
            </a:extLst>
          </p:cNvPr>
          <p:cNvSpPr txBox="1"/>
          <p:nvPr/>
        </p:nvSpPr>
        <p:spPr>
          <a:xfrm>
            <a:off x="8763000" y="3204424"/>
            <a:ext cx="2874271" cy="3071634"/>
          </a:xfrm>
          <a:prstGeom prst="roundRect">
            <a:avLst/>
          </a:prstGeom>
          <a:noFill/>
          <a:ln w="28575">
            <a:solidFill>
              <a:schemeClr val="accent6">
                <a:lumMod val="60000"/>
                <a:lumOff val="40000"/>
              </a:schemeClr>
            </a:solidFill>
          </a:ln>
        </p:spPr>
        <p:txBody>
          <a:bodyPr wrap="square">
            <a:spAutoFit/>
          </a:bodyPr>
          <a:lstStyle/>
          <a:p>
            <a:pPr marL="285750" indent="-285750">
              <a:buFont typeface="Arial" panose="020B0604020202020204" pitchFamily="34" charset="0"/>
              <a:buChar char="•"/>
            </a:pPr>
            <a:r>
              <a:rPr lang="zh-CN" altLang="en-US" sz="2000" dirty="0">
                <a:cs typeface="Arial" panose="020B0604020202020204" pitchFamily="34" charset="0"/>
              </a:rPr>
              <a:t>Convert parametric surface to mesh</a:t>
            </a:r>
          </a:p>
          <a:p>
            <a:endParaRPr lang="zh-CN" altLang="en-US" dirty="0">
              <a:cs typeface="Arial" panose="020B0604020202020204" pitchFamily="34" charset="0"/>
            </a:endParaRPr>
          </a:p>
          <a:p>
            <a:pPr marL="285750" indent="-285750">
              <a:buFont typeface="Arial" panose="020B0604020202020204" pitchFamily="34" charset="0"/>
              <a:buChar char="•"/>
            </a:pPr>
            <a:r>
              <a:rPr lang="zh-CN" altLang="en-US" sz="2000" dirty="0">
                <a:cs typeface="Arial" panose="020B0604020202020204" pitchFamily="34" charset="0"/>
              </a:rPr>
              <a:t>Apply mesh-based offset algorithms</a:t>
            </a:r>
          </a:p>
          <a:p>
            <a:endParaRPr lang="zh-CN" altLang="en-US" dirty="0">
              <a:cs typeface="Arial" panose="020B0604020202020204" pitchFamily="34" charset="0"/>
            </a:endParaRPr>
          </a:p>
          <a:p>
            <a:pPr marL="285750" indent="-285750">
              <a:buFont typeface="Arial" panose="020B0604020202020204" pitchFamily="34" charset="0"/>
              <a:buChar char="•"/>
            </a:pPr>
            <a:r>
              <a:rPr lang="zh-CN" altLang="en-US" sz="2000" dirty="0">
                <a:cs typeface="Arial" panose="020B0604020202020204" pitchFamily="34" charset="0"/>
              </a:rPr>
              <a:t>Fast but loses parametric precision</a:t>
            </a:r>
          </a:p>
        </p:txBody>
      </p:sp>
      <p:sp>
        <p:nvSpPr>
          <p:cNvPr id="14" name="文本框 13">
            <a:extLst>
              <a:ext uri="{FF2B5EF4-FFF2-40B4-BE49-F238E27FC236}">
                <a16:creationId xmlns:a16="http://schemas.microsoft.com/office/drawing/2014/main" id="{0CB8767D-5B83-4178-B74C-17DBDEC6E7BD}"/>
              </a:ext>
            </a:extLst>
          </p:cNvPr>
          <p:cNvSpPr txBox="1"/>
          <p:nvPr/>
        </p:nvSpPr>
        <p:spPr>
          <a:xfrm>
            <a:off x="5015633" y="1811919"/>
            <a:ext cx="2051096" cy="369332"/>
          </a:xfrm>
          <a:custGeom>
            <a:avLst/>
            <a:gdLst>
              <a:gd name="connsiteX0" fmla="*/ 0 w 2051096"/>
              <a:gd name="connsiteY0" fmla="*/ 0 h 369332"/>
              <a:gd name="connsiteX1" fmla="*/ 471752 w 2051096"/>
              <a:gd name="connsiteY1" fmla="*/ 0 h 369332"/>
              <a:gd name="connsiteX2" fmla="*/ 1005037 w 2051096"/>
              <a:gd name="connsiteY2" fmla="*/ 0 h 369332"/>
              <a:gd name="connsiteX3" fmla="*/ 1558833 w 2051096"/>
              <a:gd name="connsiteY3" fmla="*/ 0 h 369332"/>
              <a:gd name="connsiteX4" fmla="*/ 2051096 w 2051096"/>
              <a:gd name="connsiteY4" fmla="*/ 0 h 369332"/>
              <a:gd name="connsiteX5" fmla="*/ 2051096 w 2051096"/>
              <a:gd name="connsiteY5" fmla="*/ 369332 h 369332"/>
              <a:gd name="connsiteX6" fmla="*/ 1497300 w 2051096"/>
              <a:gd name="connsiteY6" fmla="*/ 369332 h 369332"/>
              <a:gd name="connsiteX7" fmla="*/ 964015 w 2051096"/>
              <a:gd name="connsiteY7" fmla="*/ 369332 h 369332"/>
              <a:gd name="connsiteX8" fmla="*/ 492263 w 2051096"/>
              <a:gd name="connsiteY8" fmla="*/ 369332 h 369332"/>
              <a:gd name="connsiteX9" fmla="*/ 0 w 2051096"/>
              <a:gd name="connsiteY9" fmla="*/ 369332 h 369332"/>
              <a:gd name="connsiteX10" fmla="*/ 0 w 2051096"/>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1096" h="369332" fill="none" extrusionOk="0">
                <a:moveTo>
                  <a:pt x="0" y="0"/>
                </a:moveTo>
                <a:cubicBezTo>
                  <a:pt x="149722" y="-43489"/>
                  <a:pt x="353199" y="8339"/>
                  <a:pt x="471752" y="0"/>
                </a:cubicBezTo>
                <a:cubicBezTo>
                  <a:pt x="590305" y="-8339"/>
                  <a:pt x="790266" y="63633"/>
                  <a:pt x="1005037" y="0"/>
                </a:cubicBezTo>
                <a:cubicBezTo>
                  <a:pt x="1219809" y="-63633"/>
                  <a:pt x="1371864" y="3580"/>
                  <a:pt x="1558833" y="0"/>
                </a:cubicBezTo>
                <a:cubicBezTo>
                  <a:pt x="1745802" y="-3580"/>
                  <a:pt x="1840260" y="40517"/>
                  <a:pt x="2051096" y="0"/>
                </a:cubicBezTo>
                <a:cubicBezTo>
                  <a:pt x="2068818" y="136774"/>
                  <a:pt x="2012875" y="197633"/>
                  <a:pt x="2051096" y="369332"/>
                </a:cubicBezTo>
                <a:cubicBezTo>
                  <a:pt x="1926898" y="405312"/>
                  <a:pt x="1625684" y="312859"/>
                  <a:pt x="1497300" y="369332"/>
                </a:cubicBezTo>
                <a:cubicBezTo>
                  <a:pt x="1368916" y="425805"/>
                  <a:pt x="1149266" y="312082"/>
                  <a:pt x="964015" y="369332"/>
                </a:cubicBezTo>
                <a:cubicBezTo>
                  <a:pt x="778765" y="426582"/>
                  <a:pt x="604843" y="339975"/>
                  <a:pt x="492263" y="369332"/>
                </a:cubicBezTo>
                <a:cubicBezTo>
                  <a:pt x="379683" y="398689"/>
                  <a:pt x="232537" y="360315"/>
                  <a:pt x="0" y="369332"/>
                </a:cubicBezTo>
                <a:cubicBezTo>
                  <a:pt x="-41614" y="276963"/>
                  <a:pt x="9082" y="180779"/>
                  <a:pt x="0" y="0"/>
                </a:cubicBezTo>
                <a:close/>
              </a:path>
              <a:path w="2051096" h="369332" stroke="0" extrusionOk="0">
                <a:moveTo>
                  <a:pt x="0" y="0"/>
                </a:moveTo>
                <a:cubicBezTo>
                  <a:pt x="214711" y="-12710"/>
                  <a:pt x="301779" y="1694"/>
                  <a:pt x="492263" y="0"/>
                </a:cubicBezTo>
                <a:cubicBezTo>
                  <a:pt x="682747" y="-1694"/>
                  <a:pt x="790634" y="6464"/>
                  <a:pt x="1005037" y="0"/>
                </a:cubicBezTo>
                <a:cubicBezTo>
                  <a:pt x="1219440" y="-6464"/>
                  <a:pt x="1445637" y="30234"/>
                  <a:pt x="1558833" y="0"/>
                </a:cubicBezTo>
                <a:cubicBezTo>
                  <a:pt x="1672029" y="-30234"/>
                  <a:pt x="1811025" y="16077"/>
                  <a:pt x="2051096" y="0"/>
                </a:cubicBezTo>
                <a:cubicBezTo>
                  <a:pt x="2094510" y="116645"/>
                  <a:pt x="2008176" y="207342"/>
                  <a:pt x="2051096" y="369332"/>
                </a:cubicBezTo>
                <a:cubicBezTo>
                  <a:pt x="1832590" y="398505"/>
                  <a:pt x="1704425" y="364192"/>
                  <a:pt x="1497300" y="369332"/>
                </a:cubicBezTo>
                <a:cubicBezTo>
                  <a:pt x="1290175" y="374472"/>
                  <a:pt x="1179800" y="353690"/>
                  <a:pt x="1025548" y="369332"/>
                </a:cubicBezTo>
                <a:cubicBezTo>
                  <a:pt x="871296" y="384974"/>
                  <a:pt x="750830" y="330905"/>
                  <a:pt x="553796" y="369332"/>
                </a:cubicBezTo>
                <a:cubicBezTo>
                  <a:pt x="356762" y="407759"/>
                  <a:pt x="244631" y="328381"/>
                  <a:pt x="0" y="369332"/>
                </a:cubicBezTo>
                <a:cubicBezTo>
                  <a:pt x="-39562" y="292888"/>
                  <a:pt x="34438" y="80985"/>
                  <a:pt x="0" y="0"/>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sd="410487184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r>
              <a:rPr lang="en-US" altLang="zh-CN" dirty="0">
                <a:cs typeface="Arial" panose="020B0604020202020204" pitchFamily="34" charset="0"/>
              </a:rPr>
              <a:t>Numerical</a:t>
            </a:r>
            <a:r>
              <a:rPr lang="en" altLang="zh-CN" dirty="0">
                <a:cs typeface="Arial" panose="020B0604020202020204" pitchFamily="34" charset="0"/>
              </a:rPr>
              <a:t> Methods</a:t>
            </a:r>
            <a:r>
              <a:rPr lang="zh-CN" altLang="en-US" dirty="0">
                <a:cs typeface="Arial" panose="020B0604020202020204" pitchFamily="34" charset="0"/>
              </a:rPr>
              <a:t> </a:t>
            </a:r>
          </a:p>
        </p:txBody>
      </p:sp>
      <p:sp>
        <p:nvSpPr>
          <p:cNvPr id="15" name="文本框 14">
            <a:extLst>
              <a:ext uri="{FF2B5EF4-FFF2-40B4-BE49-F238E27FC236}">
                <a16:creationId xmlns:a16="http://schemas.microsoft.com/office/drawing/2014/main" id="{DCE39C7D-D6B5-410F-8691-A438061227DE}"/>
              </a:ext>
            </a:extLst>
          </p:cNvPr>
          <p:cNvSpPr txBox="1"/>
          <p:nvPr/>
        </p:nvSpPr>
        <p:spPr>
          <a:xfrm>
            <a:off x="9108999" y="1811919"/>
            <a:ext cx="1849514" cy="369332"/>
          </a:xfrm>
          <a:custGeom>
            <a:avLst/>
            <a:gdLst>
              <a:gd name="connsiteX0" fmla="*/ 0 w 1849514"/>
              <a:gd name="connsiteY0" fmla="*/ 0 h 369332"/>
              <a:gd name="connsiteX1" fmla="*/ 425388 w 1849514"/>
              <a:gd name="connsiteY1" fmla="*/ 0 h 369332"/>
              <a:gd name="connsiteX2" fmla="*/ 906262 w 1849514"/>
              <a:gd name="connsiteY2" fmla="*/ 0 h 369332"/>
              <a:gd name="connsiteX3" fmla="*/ 1405631 w 1849514"/>
              <a:gd name="connsiteY3" fmla="*/ 0 h 369332"/>
              <a:gd name="connsiteX4" fmla="*/ 1849514 w 1849514"/>
              <a:gd name="connsiteY4" fmla="*/ 0 h 369332"/>
              <a:gd name="connsiteX5" fmla="*/ 1849514 w 1849514"/>
              <a:gd name="connsiteY5" fmla="*/ 369332 h 369332"/>
              <a:gd name="connsiteX6" fmla="*/ 1350145 w 1849514"/>
              <a:gd name="connsiteY6" fmla="*/ 369332 h 369332"/>
              <a:gd name="connsiteX7" fmla="*/ 869272 w 1849514"/>
              <a:gd name="connsiteY7" fmla="*/ 369332 h 369332"/>
              <a:gd name="connsiteX8" fmla="*/ 443883 w 1849514"/>
              <a:gd name="connsiteY8" fmla="*/ 369332 h 369332"/>
              <a:gd name="connsiteX9" fmla="*/ 0 w 1849514"/>
              <a:gd name="connsiteY9" fmla="*/ 369332 h 369332"/>
              <a:gd name="connsiteX10" fmla="*/ 0 w 1849514"/>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9514" h="369332" fill="none" extrusionOk="0">
                <a:moveTo>
                  <a:pt x="0" y="0"/>
                </a:moveTo>
                <a:cubicBezTo>
                  <a:pt x="191822" y="-35720"/>
                  <a:pt x="300585" y="50451"/>
                  <a:pt x="425388" y="0"/>
                </a:cubicBezTo>
                <a:cubicBezTo>
                  <a:pt x="550191" y="-50451"/>
                  <a:pt x="683424" y="8261"/>
                  <a:pt x="906262" y="0"/>
                </a:cubicBezTo>
                <a:cubicBezTo>
                  <a:pt x="1129100" y="-8261"/>
                  <a:pt x="1301229" y="14292"/>
                  <a:pt x="1405631" y="0"/>
                </a:cubicBezTo>
                <a:cubicBezTo>
                  <a:pt x="1510033" y="-14292"/>
                  <a:pt x="1635702" y="52663"/>
                  <a:pt x="1849514" y="0"/>
                </a:cubicBezTo>
                <a:cubicBezTo>
                  <a:pt x="1867236" y="136774"/>
                  <a:pt x="1811293" y="197633"/>
                  <a:pt x="1849514" y="369332"/>
                </a:cubicBezTo>
                <a:cubicBezTo>
                  <a:pt x="1706810" y="427325"/>
                  <a:pt x="1581404" y="360143"/>
                  <a:pt x="1350145" y="369332"/>
                </a:cubicBezTo>
                <a:cubicBezTo>
                  <a:pt x="1118886" y="378521"/>
                  <a:pt x="1087844" y="356660"/>
                  <a:pt x="869272" y="369332"/>
                </a:cubicBezTo>
                <a:cubicBezTo>
                  <a:pt x="650700" y="382004"/>
                  <a:pt x="570780" y="368497"/>
                  <a:pt x="443883" y="369332"/>
                </a:cubicBezTo>
                <a:cubicBezTo>
                  <a:pt x="316986" y="370167"/>
                  <a:pt x="161402" y="326415"/>
                  <a:pt x="0" y="369332"/>
                </a:cubicBezTo>
                <a:cubicBezTo>
                  <a:pt x="-41614" y="276963"/>
                  <a:pt x="9082" y="180779"/>
                  <a:pt x="0" y="0"/>
                </a:cubicBezTo>
                <a:close/>
              </a:path>
              <a:path w="1849514" h="369332" stroke="0" extrusionOk="0">
                <a:moveTo>
                  <a:pt x="0" y="0"/>
                </a:moveTo>
                <a:cubicBezTo>
                  <a:pt x="148898" y="-45077"/>
                  <a:pt x="307814" y="12156"/>
                  <a:pt x="443883" y="0"/>
                </a:cubicBezTo>
                <a:cubicBezTo>
                  <a:pt x="579952" y="-12156"/>
                  <a:pt x="700483" y="23250"/>
                  <a:pt x="906262" y="0"/>
                </a:cubicBezTo>
                <a:cubicBezTo>
                  <a:pt x="1112041" y="-23250"/>
                  <a:pt x="1191531" y="51463"/>
                  <a:pt x="1405631" y="0"/>
                </a:cubicBezTo>
                <a:cubicBezTo>
                  <a:pt x="1619731" y="-51463"/>
                  <a:pt x="1659144" y="28444"/>
                  <a:pt x="1849514" y="0"/>
                </a:cubicBezTo>
                <a:cubicBezTo>
                  <a:pt x="1892928" y="116645"/>
                  <a:pt x="1806594" y="207342"/>
                  <a:pt x="1849514" y="369332"/>
                </a:cubicBezTo>
                <a:cubicBezTo>
                  <a:pt x="1705449" y="402490"/>
                  <a:pt x="1558988" y="317933"/>
                  <a:pt x="1350145" y="369332"/>
                </a:cubicBezTo>
                <a:cubicBezTo>
                  <a:pt x="1141302" y="420731"/>
                  <a:pt x="1062304" y="339501"/>
                  <a:pt x="924757" y="369332"/>
                </a:cubicBezTo>
                <a:cubicBezTo>
                  <a:pt x="787210" y="399163"/>
                  <a:pt x="625255" y="331046"/>
                  <a:pt x="499369" y="369332"/>
                </a:cubicBezTo>
                <a:cubicBezTo>
                  <a:pt x="373483" y="407618"/>
                  <a:pt x="131002" y="348923"/>
                  <a:pt x="0" y="369332"/>
                </a:cubicBezTo>
                <a:cubicBezTo>
                  <a:pt x="-39562" y="292888"/>
                  <a:pt x="34438" y="80985"/>
                  <a:pt x="0" y="0"/>
                </a:cubicBezTo>
                <a:close/>
              </a:path>
            </a:pathLst>
          </a:custGeom>
          <a:solidFill>
            <a:schemeClr val="accent5">
              <a:lumMod val="20000"/>
              <a:lumOff val="80000"/>
            </a:schemeClr>
          </a:solidFill>
          <a:ln>
            <a:noFill/>
            <a:extLst>
              <a:ext uri="{C807C97D-BFC1-408E-A445-0C87EB9F89A2}">
                <ask:lineSketchStyleProps xmlns:ask="http://schemas.microsoft.com/office/drawing/2018/sketchyshapes" sd="410487184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r>
              <a:rPr lang="en-US" altLang="zh-CN" dirty="0">
                <a:cs typeface="Arial" panose="020B0604020202020204" pitchFamily="34" charset="0"/>
              </a:rPr>
              <a:t>Discrete</a:t>
            </a:r>
            <a:r>
              <a:rPr lang="en" altLang="zh-CN" dirty="0">
                <a:cs typeface="Arial" panose="020B0604020202020204" pitchFamily="34" charset="0"/>
              </a:rPr>
              <a:t> Methods</a:t>
            </a:r>
            <a:r>
              <a:rPr lang="zh-CN" altLang="en-US" dirty="0">
                <a:cs typeface="Arial" panose="020B0604020202020204" pitchFamily="34" charset="0"/>
              </a:rPr>
              <a:t> </a:t>
            </a:r>
          </a:p>
        </p:txBody>
      </p:sp>
      <p:sp>
        <p:nvSpPr>
          <p:cNvPr id="2" name="箭头: 下 1">
            <a:extLst>
              <a:ext uri="{FF2B5EF4-FFF2-40B4-BE49-F238E27FC236}">
                <a16:creationId xmlns:a16="http://schemas.microsoft.com/office/drawing/2014/main" id="{3EDD5909-479E-4586-A6D2-556EFA04E2E2}"/>
              </a:ext>
            </a:extLst>
          </p:cNvPr>
          <p:cNvSpPr/>
          <p:nvPr/>
        </p:nvSpPr>
        <p:spPr>
          <a:xfrm>
            <a:off x="1866476" y="2308779"/>
            <a:ext cx="297707" cy="814958"/>
          </a:xfrm>
          <a:custGeom>
            <a:avLst/>
            <a:gdLst>
              <a:gd name="connsiteX0" fmla="*/ 0 w 297707"/>
              <a:gd name="connsiteY0" fmla="*/ 666105 h 814958"/>
              <a:gd name="connsiteX1" fmla="*/ 74427 w 297707"/>
              <a:gd name="connsiteY1" fmla="*/ 666105 h 814958"/>
              <a:gd name="connsiteX2" fmla="*/ 74427 w 297707"/>
              <a:gd name="connsiteY2" fmla="*/ 326391 h 814958"/>
              <a:gd name="connsiteX3" fmla="*/ 74427 w 297707"/>
              <a:gd name="connsiteY3" fmla="*/ 0 h 814958"/>
              <a:gd name="connsiteX4" fmla="*/ 223280 w 297707"/>
              <a:gd name="connsiteY4" fmla="*/ 0 h 814958"/>
              <a:gd name="connsiteX5" fmla="*/ 223280 w 297707"/>
              <a:gd name="connsiteY5" fmla="*/ 319730 h 814958"/>
              <a:gd name="connsiteX6" fmla="*/ 223280 w 297707"/>
              <a:gd name="connsiteY6" fmla="*/ 666105 h 814958"/>
              <a:gd name="connsiteX7" fmla="*/ 297707 w 297707"/>
              <a:gd name="connsiteY7" fmla="*/ 666105 h 814958"/>
              <a:gd name="connsiteX8" fmla="*/ 148854 w 297707"/>
              <a:gd name="connsiteY8" fmla="*/ 814958 h 814958"/>
              <a:gd name="connsiteX9" fmla="*/ 0 w 297707"/>
              <a:gd name="connsiteY9" fmla="*/ 666105 h 81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707" h="814958" fill="none" extrusionOk="0">
                <a:moveTo>
                  <a:pt x="0" y="666105"/>
                </a:moveTo>
                <a:cubicBezTo>
                  <a:pt x="31802" y="660084"/>
                  <a:pt x="47636" y="670800"/>
                  <a:pt x="74427" y="666105"/>
                </a:cubicBezTo>
                <a:cubicBezTo>
                  <a:pt x="68201" y="510944"/>
                  <a:pt x="87495" y="481040"/>
                  <a:pt x="74427" y="326391"/>
                </a:cubicBezTo>
                <a:cubicBezTo>
                  <a:pt x="61359" y="171742"/>
                  <a:pt x="75537" y="159187"/>
                  <a:pt x="74427" y="0"/>
                </a:cubicBezTo>
                <a:cubicBezTo>
                  <a:pt x="132691" y="-5586"/>
                  <a:pt x="186979" y="11373"/>
                  <a:pt x="223280" y="0"/>
                </a:cubicBezTo>
                <a:cubicBezTo>
                  <a:pt x="232459" y="146737"/>
                  <a:pt x="213603" y="166756"/>
                  <a:pt x="223280" y="319730"/>
                </a:cubicBezTo>
                <a:cubicBezTo>
                  <a:pt x="232957" y="472704"/>
                  <a:pt x="197132" y="509351"/>
                  <a:pt x="223280" y="666105"/>
                </a:cubicBezTo>
                <a:cubicBezTo>
                  <a:pt x="247677" y="665096"/>
                  <a:pt x="272041" y="667446"/>
                  <a:pt x="297707" y="666105"/>
                </a:cubicBezTo>
                <a:cubicBezTo>
                  <a:pt x="246961" y="717585"/>
                  <a:pt x="164978" y="770915"/>
                  <a:pt x="148854" y="814958"/>
                </a:cubicBezTo>
                <a:cubicBezTo>
                  <a:pt x="74012" y="746546"/>
                  <a:pt x="78431" y="724152"/>
                  <a:pt x="0" y="666105"/>
                </a:cubicBezTo>
                <a:close/>
              </a:path>
              <a:path w="297707" h="814958" stroke="0" extrusionOk="0">
                <a:moveTo>
                  <a:pt x="0" y="666105"/>
                </a:moveTo>
                <a:cubicBezTo>
                  <a:pt x="31708" y="663456"/>
                  <a:pt x="39037" y="673615"/>
                  <a:pt x="74427" y="666105"/>
                </a:cubicBezTo>
                <a:cubicBezTo>
                  <a:pt x="57464" y="564630"/>
                  <a:pt x="99234" y="498685"/>
                  <a:pt x="74427" y="353036"/>
                </a:cubicBezTo>
                <a:cubicBezTo>
                  <a:pt x="49620" y="207387"/>
                  <a:pt x="105933" y="110737"/>
                  <a:pt x="74427" y="0"/>
                </a:cubicBezTo>
                <a:cubicBezTo>
                  <a:pt x="106752" y="-1585"/>
                  <a:pt x="160717" y="734"/>
                  <a:pt x="223280" y="0"/>
                </a:cubicBezTo>
                <a:cubicBezTo>
                  <a:pt x="240077" y="148579"/>
                  <a:pt x="214897" y="213017"/>
                  <a:pt x="223280" y="339714"/>
                </a:cubicBezTo>
                <a:cubicBezTo>
                  <a:pt x="231663" y="466411"/>
                  <a:pt x="205254" y="518399"/>
                  <a:pt x="223280" y="666105"/>
                </a:cubicBezTo>
                <a:cubicBezTo>
                  <a:pt x="258131" y="661639"/>
                  <a:pt x="280310" y="666206"/>
                  <a:pt x="297707" y="666105"/>
                </a:cubicBezTo>
                <a:cubicBezTo>
                  <a:pt x="272547" y="709603"/>
                  <a:pt x="208262" y="741865"/>
                  <a:pt x="148854" y="814958"/>
                </a:cubicBezTo>
                <a:cubicBezTo>
                  <a:pt x="89293" y="755482"/>
                  <a:pt x="50809" y="702990"/>
                  <a:pt x="0" y="666105"/>
                </a:cubicBezTo>
                <a:close/>
              </a:path>
            </a:pathLst>
          </a:custGeom>
          <a:solidFill>
            <a:srgbClr val="DDEEFF"/>
          </a:solidFill>
          <a:ln>
            <a:solidFill>
              <a:schemeClr val="accent5">
                <a:lumMod val="75000"/>
              </a:schemeClr>
            </a:solidFill>
            <a:extLst>
              <a:ext uri="{C807C97D-BFC1-408E-A445-0C87EB9F89A2}">
                <ask:lineSketchStyleProps xmlns:ask="http://schemas.microsoft.com/office/drawing/2018/sketchyshapes" sd="2233451754">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下 15">
            <a:extLst>
              <a:ext uri="{FF2B5EF4-FFF2-40B4-BE49-F238E27FC236}">
                <a16:creationId xmlns:a16="http://schemas.microsoft.com/office/drawing/2014/main" id="{74F094AD-E136-4647-BCD8-F0D33C01CEC3}"/>
              </a:ext>
            </a:extLst>
          </p:cNvPr>
          <p:cNvSpPr/>
          <p:nvPr/>
        </p:nvSpPr>
        <p:spPr>
          <a:xfrm>
            <a:off x="5947145" y="2308779"/>
            <a:ext cx="297707" cy="831268"/>
          </a:xfrm>
          <a:custGeom>
            <a:avLst/>
            <a:gdLst>
              <a:gd name="connsiteX0" fmla="*/ 0 w 297707"/>
              <a:gd name="connsiteY0" fmla="*/ 682415 h 831268"/>
              <a:gd name="connsiteX1" fmla="*/ 74427 w 297707"/>
              <a:gd name="connsiteY1" fmla="*/ 682415 h 831268"/>
              <a:gd name="connsiteX2" fmla="*/ 74427 w 297707"/>
              <a:gd name="connsiteY2" fmla="*/ 334383 h 831268"/>
              <a:gd name="connsiteX3" fmla="*/ 74427 w 297707"/>
              <a:gd name="connsiteY3" fmla="*/ 0 h 831268"/>
              <a:gd name="connsiteX4" fmla="*/ 223280 w 297707"/>
              <a:gd name="connsiteY4" fmla="*/ 0 h 831268"/>
              <a:gd name="connsiteX5" fmla="*/ 223280 w 297707"/>
              <a:gd name="connsiteY5" fmla="*/ 327559 h 831268"/>
              <a:gd name="connsiteX6" fmla="*/ 223280 w 297707"/>
              <a:gd name="connsiteY6" fmla="*/ 682415 h 831268"/>
              <a:gd name="connsiteX7" fmla="*/ 297707 w 297707"/>
              <a:gd name="connsiteY7" fmla="*/ 682415 h 831268"/>
              <a:gd name="connsiteX8" fmla="*/ 148854 w 297707"/>
              <a:gd name="connsiteY8" fmla="*/ 831268 h 831268"/>
              <a:gd name="connsiteX9" fmla="*/ 0 w 297707"/>
              <a:gd name="connsiteY9" fmla="*/ 682415 h 83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707" h="831268" fill="none" extrusionOk="0">
                <a:moveTo>
                  <a:pt x="0" y="682415"/>
                </a:moveTo>
                <a:cubicBezTo>
                  <a:pt x="31802" y="676394"/>
                  <a:pt x="47636" y="687110"/>
                  <a:pt x="74427" y="682415"/>
                </a:cubicBezTo>
                <a:cubicBezTo>
                  <a:pt x="63741" y="519804"/>
                  <a:pt x="102966" y="473898"/>
                  <a:pt x="74427" y="334383"/>
                </a:cubicBezTo>
                <a:cubicBezTo>
                  <a:pt x="45888" y="194868"/>
                  <a:pt x="74822" y="159533"/>
                  <a:pt x="74427" y="0"/>
                </a:cubicBezTo>
                <a:cubicBezTo>
                  <a:pt x="132691" y="-5586"/>
                  <a:pt x="186979" y="11373"/>
                  <a:pt x="223280" y="0"/>
                </a:cubicBezTo>
                <a:cubicBezTo>
                  <a:pt x="226007" y="91101"/>
                  <a:pt x="217678" y="166273"/>
                  <a:pt x="223280" y="327559"/>
                </a:cubicBezTo>
                <a:cubicBezTo>
                  <a:pt x="228882" y="488845"/>
                  <a:pt x="214100" y="592063"/>
                  <a:pt x="223280" y="682415"/>
                </a:cubicBezTo>
                <a:cubicBezTo>
                  <a:pt x="247677" y="681406"/>
                  <a:pt x="272041" y="683756"/>
                  <a:pt x="297707" y="682415"/>
                </a:cubicBezTo>
                <a:cubicBezTo>
                  <a:pt x="246961" y="733895"/>
                  <a:pt x="164978" y="787225"/>
                  <a:pt x="148854" y="831268"/>
                </a:cubicBezTo>
                <a:cubicBezTo>
                  <a:pt x="74012" y="762856"/>
                  <a:pt x="78431" y="740462"/>
                  <a:pt x="0" y="682415"/>
                </a:cubicBezTo>
                <a:close/>
              </a:path>
              <a:path w="297707" h="831268" stroke="0" extrusionOk="0">
                <a:moveTo>
                  <a:pt x="0" y="682415"/>
                </a:moveTo>
                <a:cubicBezTo>
                  <a:pt x="31708" y="679766"/>
                  <a:pt x="39037" y="689925"/>
                  <a:pt x="74427" y="682415"/>
                </a:cubicBezTo>
                <a:cubicBezTo>
                  <a:pt x="40178" y="569565"/>
                  <a:pt x="108786" y="451927"/>
                  <a:pt x="74427" y="361680"/>
                </a:cubicBezTo>
                <a:cubicBezTo>
                  <a:pt x="40068" y="271434"/>
                  <a:pt x="85898" y="155859"/>
                  <a:pt x="74427" y="0"/>
                </a:cubicBezTo>
                <a:cubicBezTo>
                  <a:pt x="106752" y="-1585"/>
                  <a:pt x="160717" y="734"/>
                  <a:pt x="223280" y="0"/>
                </a:cubicBezTo>
                <a:cubicBezTo>
                  <a:pt x="223326" y="102519"/>
                  <a:pt x="204410" y="221413"/>
                  <a:pt x="223280" y="348032"/>
                </a:cubicBezTo>
                <a:cubicBezTo>
                  <a:pt x="242150" y="474651"/>
                  <a:pt x="222336" y="577803"/>
                  <a:pt x="223280" y="682415"/>
                </a:cubicBezTo>
                <a:cubicBezTo>
                  <a:pt x="258131" y="677949"/>
                  <a:pt x="280310" y="682516"/>
                  <a:pt x="297707" y="682415"/>
                </a:cubicBezTo>
                <a:cubicBezTo>
                  <a:pt x="272547" y="725913"/>
                  <a:pt x="208262" y="758175"/>
                  <a:pt x="148854" y="831268"/>
                </a:cubicBezTo>
                <a:cubicBezTo>
                  <a:pt x="89293" y="771792"/>
                  <a:pt x="50809" y="719300"/>
                  <a:pt x="0" y="682415"/>
                </a:cubicBezTo>
                <a:close/>
              </a:path>
            </a:pathLst>
          </a:custGeom>
          <a:solidFill>
            <a:srgbClr val="DDEEFF"/>
          </a:solidFill>
          <a:ln>
            <a:solidFill>
              <a:schemeClr val="accent5">
                <a:lumMod val="75000"/>
              </a:schemeClr>
            </a:solidFill>
            <a:extLst>
              <a:ext uri="{C807C97D-BFC1-408E-A445-0C87EB9F89A2}">
                <ask:lineSketchStyleProps xmlns:ask="http://schemas.microsoft.com/office/drawing/2018/sketchyshapes" sd="2233451754">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下 16">
            <a:extLst>
              <a:ext uri="{FF2B5EF4-FFF2-40B4-BE49-F238E27FC236}">
                <a16:creationId xmlns:a16="http://schemas.microsoft.com/office/drawing/2014/main" id="{19F54A4B-0136-4CA9-B10B-177EC6E6A134}"/>
              </a:ext>
            </a:extLst>
          </p:cNvPr>
          <p:cNvSpPr/>
          <p:nvPr/>
        </p:nvSpPr>
        <p:spPr>
          <a:xfrm>
            <a:off x="9956006" y="2308779"/>
            <a:ext cx="297707" cy="789439"/>
          </a:xfrm>
          <a:custGeom>
            <a:avLst/>
            <a:gdLst>
              <a:gd name="connsiteX0" fmla="*/ 0 w 297707"/>
              <a:gd name="connsiteY0" fmla="*/ 640586 h 789439"/>
              <a:gd name="connsiteX1" fmla="*/ 74427 w 297707"/>
              <a:gd name="connsiteY1" fmla="*/ 640586 h 789439"/>
              <a:gd name="connsiteX2" fmla="*/ 74427 w 297707"/>
              <a:gd name="connsiteY2" fmla="*/ 313887 h 789439"/>
              <a:gd name="connsiteX3" fmla="*/ 74427 w 297707"/>
              <a:gd name="connsiteY3" fmla="*/ 0 h 789439"/>
              <a:gd name="connsiteX4" fmla="*/ 223280 w 297707"/>
              <a:gd name="connsiteY4" fmla="*/ 0 h 789439"/>
              <a:gd name="connsiteX5" fmla="*/ 223280 w 297707"/>
              <a:gd name="connsiteY5" fmla="*/ 307481 h 789439"/>
              <a:gd name="connsiteX6" fmla="*/ 223280 w 297707"/>
              <a:gd name="connsiteY6" fmla="*/ 640586 h 789439"/>
              <a:gd name="connsiteX7" fmla="*/ 297707 w 297707"/>
              <a:gd name="connsiteY7" fmla="*/ 640586 h 789439"/>
              <a:gd name="connsiteX8" fmla="*/ 148854 w 297707"/>
              <a:gd name="connsiteY8" fmla="*/ 789439 h 789439"/>
              <a:gd name="connsiteX9" fmla="*/ 0 w 297707"/>
              <a:gd name="connsiteY9" fmla="*/ 640586 h 789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707" h="789439" fill="none" extrusionOk="0">
                <a:moveTo>
                  <a:pt x="0" y="640586"/>
                </a:moveTo>
                <a:cubicBezTo>
                  <a:pt x="31802" y="634565"/>
                  <a:pt x="47636" y="645281"/>
                  <a:pt x="74427" y="640586"/>
                </a:cubicBezTo>
                <a:cubicBezTo>
                  <a:pt x="52279" y="549602"/>
                  <a:pt x="75304" y="381204"/>
                  <a:pt x="74427" y="313887"/>
                </a:cubicBezTo>
                <a:cubicBezTo>
                  <a:pt x="73550" y="246570"/>
                  <a:pt x="105450" y="94085"/>
                  <a:pt x="74427" y="0"/>
                </a:cubicBezTo>
                <a:cubicBezTo>
                  <a:pt x="132691" y="-5586"/>
                  <a:pt x="186979" y="11373"/>
                  <a:pt x="223280" y="0"/>
                </a:cubicBezTo>
                <a:cubicBezTo>
                  <a:pt x="225282" y="114347"/>
                  <a:pt x="213485" y="170431"/>
                  <a:pt x="223280" y="307481"/>
                </a:cubicBezTo>
                <a:cubicBezTo>
                  <a:pt x="233075" y="444531"/>
                  <a:pt x="220774" y="494108"/>
                  <a:pt x="223280" y="640586"/>
                </a:cubicBezTo>
                <a:cubicBezTo>
                  <a:pt x="247677" y="639577"/>
                  <a:pt x="272041" y="641927"/>
                  <a:pt x="297707" y="640586"/>
                </a:cubicBezTo>
                <a:cubicBezTo>
                  <a:pt x="246961" y="692066"/>
                  <a:pt x="164978" y="745396"/>
                  <a:pt x="148854" y="789439"/>
                </a:cubicBezTo>
                <a:cubicBezTo>
                  <a:pt x="74012" y="721027"/>
                  <a:pt x="78431" y="698633"/>
                  <a:pt x="0" y="640586"/>
                </a:cubicBezTo>
                <a:close/>
              </a:path>
              <a:path w="297707" h="789439" stroke="0" extrusionOk="0">
                <a:moveTo>
                  <a:pt x="0" y="640586"/>
                </a:moveTo>
                <a:cubicBezTo>
                  <a:pt x="31708" y="637937"/>
                  <a:pt x="39037" y="648096"/>
                  <a:pt x="74427" y="640586"/>
                </a:cubicBezTo>
                <a:cubicBezTo>
                  <a:pt x="40308" y="490285"/>
                  <a:pt x="102124" y="480164"/>
                  <a:pt x="74427" y="339511"/>
                </a:cubicBezTo>
                <a:cubicBezTo>
                  <a:pt x="46730" y="198858"/>
                  <a:pt x="81372" y="71274"/>
                  <a:pt x="74427" y="0"/>
                </a:cubicBezTo>
                <a:cubicBezTo>
                  <a:pt x="106752" y="-1585"/>
                  <a:pt x="160717" y="734"/>
                  <a:pt x="223280" y="0"/>
                </a:cubicBezTo>
                <a:cubicBezTo>
                  <a:pt x="251116" y="95734"/>
                  <a:pt x="188732" y="246231"/>
                  <a:pt x="223280" y="326699"/>
                </a:cubicBezTo>
                <a:cubicBezTo>
                  <a:pt x="257828" y="407167"/>
                  <a:pt x="211357" y="522996"/>
                  <a:pt x="223280" y="640586"/>
                </a:cubicBezTo>
                <a:cubicBezTo>
                  <a:pt x="258131" y="636120"/>
                  <a:pt x="280310" y="640687"/>
                  <a:pt x="297707" y="640586"/>
                </a:cubicBezTo>
                <a:cubicBezTo>
                  <a:pt x="272547" y="684084"/>
                  <a:pt x="208262" y="716346"/>
                  <a:pt x="148854" y="789439"/>
                </a:cubicBezTo>
                <a:cubicBezTo>
                  <a:pt x="89293" y="729963"/>
                  <a:pt x="50809" y="677471"/>
                  <a:pt x="0" y="640586"/>
                </a:cubicBezTo>
                <a:close/>
              </a:path>
            </a:pathLst>
          </a:custGeom>
          <a:solidFill>
            <a:srgbClr val="DDEEFF"/>
          </a:solidFill>
          <a:ln>
            <a:solidFill>
              <a:schemeClr val="accent5">
                <a:lumMod val="75000"/>
              </a:schemeClr>
            </a:solidFill>
            <a:extLst>
              <a:ext uri="{C807C97D-BFC1-408E-A445-0C87EB9F89A2}">
                <ask:lineSketchStyleProps xmlns:ask="http://schemas.microsoft.com/office/drawing/2018/sketchyshapes" sd="2233451754">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03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4F08-AE46-614D-2E7D-A20E496813C5}"/>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C448A9D0-9D03-C99E-1425-0441022F68D7}"/>
              </a:ext>
            </a:extLst>
          </p:cNvPr>
          <p:cNvSpPr txBox="1"/>
          <p:nvPr/>
        </p:nvSpPr>
        <p:spPr>
          <a:xfrm>
            <a:off x="1190710" y="1811919"/>
            <a:ext cx="1606550" cy="369332"/>
          </a:xfrm>
          <a:prstGeom prst="rect">
            <a:avLst/>
          </a:prstGeom>
          <a:noFill/>
        </p:spPr>
        <p:txBody>
          <a:bodyPr wrap="square">
            <a:spAutoFit/>
          </a:bodyPr>
          <a:lstStyle/>
          <a:p>
            <a:r>
              <a:rPr lang="zh-CN" altLang="en-US" dirty="0">
                <a:latin typeface="Arial" panose="020B0604020202020204" pitchFamily="34" charset="0"/>
                <a:cs typeface="Arial" panose="020B0604020202020204" pitchFamily="34" charset="0"/>
              </a:rPr>
              <a:t>❌ </a:t>
            </a:r>
            <a:r>
              <a:rPr lang="en" altLang="zh-CN" dirty="0">
                <a:latin typeface="Arial" panose="020B0604020202020204" pitchFamily="34" charset="0"/>
                <a:cs typeface="Arial" panose="020B0604020202020204" pitchFamily="34" charset="0"/>
              </a:rPr>
              <a:t>Analytical</a:t>
            </a:r>
            <a:r>
              <a:rPr lang="zh-CN" altLang="en-US" dirty="0">
                <a:latin typeface="Arial" panose="020B0604020202020204" pitchFamily="34" charset="0"/>
                <a:cs typeface="Arial" panose="020B0604020202020204" pitchFamily="34" charset="0"/>
              </a:rPr>
              <a:t> </a:t>
            </a:r>
          </a:p>
        </p:txBody>
      </p:sp>
      <p:sp>
        <p:nvSpPr>
          <p:cNvPr id="5" name="文本框 4">
            <a:extLst>
              <a:ext uri="{FF2B5EF4-FFF2-40B4-BE49-F238E27FC236}">
                <a16:creationId xmlns:a16="http://schemas.microsoft.com/office/drawing/2014/main" id="{2C960602-A939-3B6F-57A1-83D135FCB58D}"/>
              </a:ext>
            </a:extLst>
          </p:cNvPr>
          <p:cNvSpPr txBox="1"/>
          <p:nvPr/>
        </p:nvSpPr>
        <p:spPr>
          <a:xfrm>
            <a:off x="5096804" y="1826788"/>
            <a:ext cx="1752053" cy="369332"/>
          </a:xfrm>
          <a:prstGeom prst="rect">
            <a:avLst/>
          </a:prstGeom>
          <a:noFill/>
        </p:spPr>
        <p:txBody>
          <a:bodyPr wrap="square">
            <a:spAutoFit/>
          </a:bodyPr>
          <a:lstStyle/>
          <a:p>
            <a:r>
              <a:rPr lang="zh-CN" altLang="en-US" dirty="0">
                <a:latin typeface="Arial" panose="020B0604020202020204" pitchFamily="34" charset="0"/>
                <a:cs typeface="Arial" panose="020B0604020202020204" pitchFamily="34" charset="0"/>
              </a:rPr>
              <a:t>❌ </a:t>
            </a:r>
            <a:r>
              <a:rPr lang="en" altLang="zh-CN" dirty="0">
                <a:latin typeface="Arial" panose="020B0604020202020204" pitchFamily="34" charset="0"/>
                <a:cs typeface="Arial" panose="020B0604020202020204" pitchFamily="34" charset="0"/>
              </a:rPr>
              <a:t>Numerical</a:t>
            </a:r>
            <a:r>
              <a:rPr lang="zh-CN" altLang="en-US" dirty="0">
                <a:latin typeface="Arial" panose="020B0604020202020204" pitchFamily="34" charset="0"/>
                <a:cs typeface="Arial" panose="020B0604020202020204" pitchFamily="34" charset="0"/>
              </a:rPr>
              <a:t> </a:t>
            </a:r>
          </a:p>
        </p:txBody>
      </p:sp>
      <p:sp>
        <p:nvSpPr>
          <p:cNvPr id="9" name="文本框 8">
            <a:extLst>
              <a:ext uri="{FF2B5EF4-FFF2-40B4-BE49-F238E27FC236}">
                <a16:creationId xmlns:a16="http://schemas.microsoft.com/office/drawing/2014/main" id="{AFD5C158-6D05-924B-2B22-3B1252A93227}"/>
              </a:ext>
            </a:extLst>
          </p:cNvPr>
          <p:cNvSpPr txBox="1"/>
          <p:nvPr/>
        </p:nvSpPr>
        <p:spPr>
          <a:xfrm>
            <a:off x="9323853" y="1811919"/>
            <a:ext cx="1501986" cy="369332"/>
          </a:xfrm>
          <a:prstGeom prst="rect">
            <a:avLst/>
          </a:prstGeom>
          <a:noFill/>
        </p:spPr>
        <p:txBody>
          <a:bodyPr wrap="square">
            <a:spAutoFit/>
          </a:bodyPr>
          <a:lstStyle/>
          <a:p>
            <a:r>
              <a:rPr lang="zh-CN" altLang="en-US" dirty="0">
                <a:latin typeface="Arial" panose="020B0604020202020204" pitchFamily="34" charset="0"/>
                <a:cs typeface="Arial" panose="020B0604020202020204" pitchFamily="34" charset="0"/>
              </a:rPr>
              <a:t>❌ </a:t>
            </a:r>
            <a:r>
              <a:rPr lang="en" altLang="zh-CN" dirty="0">
                <a:latin typeface="Arial" panose="020B0604020202020204" pitchFamily="34" charset="0"/>
                <a:cs typeface="Arial" panose="020B0604020202020204" pitchFamily="34" charset="0"/>
              </a:rPr>
              <a:t>Discrete</a:t>
            </a:r>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541F3AB4-39C7-86FD-ED80-BCBB59B2E36A}"/>
              </a:ext>
            </a:extLst>
          </p:cNvPr>
          <p:cNvSpPr txBox="1"/>
          <p:nvPr/>
        </p:nvSpPr>
        <p:spPr>
          <a:xfrm>
            <a:off x="738188" y="2577653"/>
            <a:ext cx="2769622" cy="2826306"/>
          </a:xfrm>
          <a:prstGeom prst="roundRect">
            <a:avLst/>
          </a:prstGeom>
          <a:noFill/>
          <a:ln w="28575">
            <a:solidFill>
              <a:srgbClr val="0070C0"/>
            </a:solidFill>
          </a:ln>
        </p:spPr>
        <p:txBody>
          <a:bodyPr wrap="square">
            <a:spAutoFit/>
          </a:bodyPr>
          <a:lstStyle/>
          <a:p>
            <a:r>
              <a:rPr lang="en" altLang="zh-CN" sz="2000" dirty="0">
                <a:cs typeface="Arial" panose="020B0604020202020204" pitchFamily="34" charset="0"/>
              </a:rPr>
              <a:t>- Limited to specific surface types</a:t>
            </a:r>
          </a:p>
          <a:p>
            <a:endParaRPr lang="en" altLang="zh-CN" sz="2000" dirty="0">
              <a:cs typeface="Arial" panose="020B0604020202020204" pitchFamily="34" charset="0"/>
            </a:endParaRPr>
          </a:p>
          <a:p>
            <a:r>
              <a:rPr lang="en" altLang="zh-CN" sz="2000" dirty="0">
                <a:cs typeface="Arial" panose="020B0604020202020204" pitchFamily="34" charset="0"/>
              </a:rPr>
              <a:t>- Closed-form solutions rarely exist</a:t>
            </a:r>
          </a:p>
          <a:p>
            <a:endParaRPr lang="en" altLang="zh-CN" sz="2000" dirty="0">
              <a:cs typeface="Arial" panose="020B0604020202020204" pitchFamily="34" charset="0"/>
            </a:endParaRPr>
          </a:p>
          <a:p>
            <a:r>
              <a:rPr lang="en" altLang="zh-CN" sz="2000" dirty="0">
                <a:cs typeface="Arial" panose="020B0604020202020204" pitchFamily="34" charset="0"/>
              </a:rPr>
              <a:t>- Computationally impractical</a:t>
            </a:r>
            <a:endParaRPr lang="zh-CN" altLang="en-US" sz="2000" dirty="0">
              <a:cs typeface="Arial" panose="020B0604020202020204" pitchFamily="34" charset="0"/>
            </a:endParaRPr>
          </a:p>
        </p:txBody>
      </p:sp>
      <p:sp>
        <p:nvSpPr>
          <p:cNvPr id="11" name="文本框 10">
            <a:extLst>
              <a:ext uri="{FF2B5EF4-FFF2-40B4-BE49-F238E27FC236}">
                <a16:creationId xmlns:a16="http://schemas.microsoft.com/office/drawing/2014/main" id="{0E3F7442-AE7C-A11A-BB67-D3C2F5A65E70}"/>
              </a:ext>
            </a:extLst>
          </p:cNvPr>
          <p:cNvSpPr txBox="1"/>
          <p:nvPr/>
        </p:nvSpPr>
        <p:spPr>
          <a:xfrm>
            <a:off x="4716769" y="2577651"/>
            <a:ext cx="2769622" cy="2801600"/>
          </a:xfrm>
          <a:prstGeom prst="roundRect">
            <a:avLst/>
          </a:prstGeom>
          <a:noFill/>
          <a:ln w="28575">
            <a:solidFill>
              <a:srgbClr val="0070C0"/>
            </a:solidFill>
          </a:ln>
        </p:spPr>
        <p:txBody>
          <a:bodyPr wrap="square">
            <a:spAutoFit/>
          </a:bodyPr>
          <a:lstStyle/>
          <a:p>
            <a:r>
              <a:rPr lang="en" altLang="zh-CN" sz="2000" dirty="0">
                <a:cs typeface="Arial" panose="020B0604020202020204" pitchFamily="34" charset="0"/>
              </a:rPr>
              <a:t>- Expensive geodesic distance queries</a:t>
            </a:r>
          </a:p>
          <a:p>
            <a:pPr marL="285750" indent="-285750">
              <a:buFontTx/>
              <a:buChar char="-"/>
            </a:pPr>
            <a:endParaRPr lang="en" altLang="zh-CN" sz="2000" dirty="0">
              <a:cs typeface="Arial" panose="020B0604020202020204" pitchFamily="34" charset="0"/>
            </a:endParaRPr>
          </a:p>
          <a:p>
            <a:r>
              <a:rPr lang="en" altLang="zh-CN" sz="2000" dirty="0">
                <a:cs typeface="Arial" panose="020B0604020202020204" pitchFamily="34" charset="0"/>
              </a:rPr>
              <a:t>- Unstable self-intersection handling</a:t>
            </a:r>
          </a:p>
          <a:p>
            <a:pPr marL="285750" indent="-285750">
              <a:buFontTx/>
              <a:buChar char="-"/>
            </a:pPr>
            <a:endParaRPr lang="en" altLang="zh-CN" sz="2000" dirty="0">
              <a:cs typeface="Arial" panose="020B0604020202020204" pitchFamily="34" charset="0"/>
            </a:endParaRPr>
          </a:p>
          <a:p>
            <a:r>
              <a:rPr lang="en" altLang="zh-CN" sz="2000" dirty="0">
                <a:cs typeface="Arial" panose="020B0604020202020204" pitchFamily="34" charset="0"/>
              </a:rPr>
              <a:t>- Integration errors accumulate</a:t>
            </a:r>
            <a:endParaRPr lang="zh-CN" altLang="en-US" sz="2000" dirty="0">
              <a:cs typeface="Arial" panose="020B0604020202020204" pitchFamily="34" charset="0"/>
            </a:endParaRPr>
          </a:p>
        </p:txBody>
      </p:sp>
      <p:sp>
        <p:nvSpPr>
          <p:cNvPr id="12" name="文本框 11">
            <a:extLst>
              <a:ext uri="{FF2B5EF4-FFF2-40B4-BE49-F238E27FC236}">
                <a16:creationId xmlns:a16="http://schemas.microsoft.com/office/drawing/2014/main" id="{9FE8F715-0F4C-3D4D-BBC6-2D67E2848108}"/>
              </a:ext>
            </a:extLst>
          </p:cNvPr>
          <p:cNvSpPr txBox="1"/>
          <p:nvPr/>
        </p:nvSpPr>
        <p:spPr>
          <a:xfrm>
            <a:off x="8639703" y="2577653"/>
            <a:ext cx="2769622" cy="2826306"/>
          </a:xfrm>
          <a:prstGeom prst="roundRect">
            <a:avLst/>
          </a:prstGeom>
          <a:noFill/>
          <a:ln w="28575">
            <a:solidFill>
              <a:srgbClr val="0070C0"/>
            </a:solidFill>
          </a:ln>
        </p:spPr>
        <p:txBody>
          <a:bodyPr wrap="square">
            <a:spAutoFit/>
          </a:bodyPr>
          <a:lstStyle/>
          <a:p>
            <a:r>
              <a:rPr lang="en" altLang="zh-CN" sz="2000" dirty="0">
                <a:cs typeface="Arial" panose="020B0604020202020204" pitchFamily="34" charset="0"/>
              </a:rPr>
              <a:t>- Mesh conversion loses precision</a:t>
            </a:r>
          </a:p>
          <a:p>
            <a:endParaRPr lang="en" altLang="zh-CN" sz="2000" dirty="0">
              <a:cs typeface="Arial" panose="020B0604020202020204" pitchFamily="34" charset="0"/>
            </a:endParaRPr>
          </a:p>
          <a:p>
            <a:r>
              <a:rPr lang="en" altLang="zh-CN" sz="2000" dirty="0">
                <a:cs typeface="Arial" panose="020B0604020202020204" pitchFamily="34" charset="0"/>
              </a:rPr>
              <a:t>- Discretization introduces artifacts</a:t>
            </a:r>
          </a:p>
          <a:p>
            <a:endParaRPr lang="en" altLang="zh-CN" sz="2000" dirty="0">
              <a:cs typeface="Arial" panose="020B0604020202020204" pitchFamily="34" charset="0"/>
            </a:endParaRPr>
          </a:p>
          <a:p>
            <a:r>
              <a:rPr lang="en" altLang="zh-CN" sz="2000" dirty="0">
                <a:cs typeface="Arial" panose="020B0604020202020204" pitchFamily="34" charset="0"/>
              </a:rPr>
              <a:t>- Cannot preserve surface accuracy</a:t>
            </a:r>
            <a:endParaRPr lang="zh-CN" altLang="en-US" sz="2000" dirty="0">
              <a:cs typeface="Arial" panose="020B0604020202020204" pitchFamily="34" charset="0"/>
            </a:endParaRPr>
          </a:p>
        </p:txBody>
      </p:sp>
      <p:sp>
        <p:nvSpPr>
          <p:cNvPr id="16" name="文本框 15">
            <a:extLst>
              <a:ext uri="{FF2B5EF4-FFF2-40B4-BE49-F238E27FC236}">
                <a16:creationId xmlns:a16="http://schemas.microsoft.com/office/drawing/2014/main" id="{0A29B324-567C-8DA7-B8A5-0470D4141D8E}"/>
              </a:ext>
            </a:extLst>
          </p:cNvPr>
          <p:cNvSpPr txBox="1"/>
          <p:nvPr/>
        </p:nvSpPr>
        <p:spPr>
          <a:xfrm>
            <a:off x="685592" y="5709682"/>
            <a:ext cx="9928341" cy="783193"/>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zh-CN" altLang="en-US" sz="2000" dirty="0"/>
              <a:t>💡 </a:t>
            </a:r>
            <a:r>
              <a:rPr lang="en" altLang="zh-CN" sz="2000" dirty="0">
                <a:solidFill>
                  <a:srgbClr val="C00000"/>
                </a:solidFill>
              </a:rPr>
              <a:t>A critical gap remains</a:t>
            </a:r>
            <a:r>
              <a:rPr lang="en" altLang="zh-CN" sz="2000" dirty="0"/>
              <a:t>: No existing method achieves both high accuracy and computational efficiency without surface discretization</a:t>
            </a:r>
            <a:endParaRPr lang="zh-CN" altLang="en-US" sz="2000" dirty="0">
              <a:ln w="0"/>
              <a:effectLst>
                <a:outerShdw blurRad="38100" dist="19050" dir="2700000" algn="tl" rotWithShape="0">
                  <a:schemeClr val="dk1">
                    <a:alpha val="40000"/>
                  </a:schemeClr>
                </a:outerShdw>
              </a:effectLst>
            </a:endParaRPr>
          </a:p>
        </p:txBody>
      </p:sp>
      <p:sp>
        <p:nvSpPr>
          <p:cNvPr id="14" name="矩形 13">
            <a:extLst>
              <a:ext uri="{FF2B5EF4-FFF2-40B4-BE49-F238E27FC236}">
                <a16:creationId xmlns:a16="http://schemas.microsoft.com/office/drawing/2014/main" id="{E1447E4C-0B13-47E9-B6BA-FC1D41FF47DE}"/>
              </a:ext>
            </a:extLst>
          </p:cNvPr>
          <p:cNvSpPr/>
          <p:nvPr/>
        </p:nvSpPr>
        <p:spPr>
          <a:xfrm>
            <a:off x="691055" y="904167"/>
            <a:ext cx="6478540" cy="304800"/>
          </a:xfrm>
          <a:prstGeom prst="rect">
            <a:avLst/>
          </a:prstGeom>
          <a:solidFill>
            <a:srgbClr val="DD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80C59777-650F-7ED6-089B-903BAE9C664D}"/>
              </a:ext>
            </a:extLst>
          </p:cNvPr>
          <p:cNvSpPr>
            <a:spLocks noGrp="1"/>
          </p:cNvSpPr>
          <p:nvPr>
            <p:ph type="title"/>
          </p:nvPr>
        </p:nvSpPr>
        <p:spPr>
          <a:xfrm>
            <a:off x="838200" y="365125"/>
            <a:ext cx="7020859" cy="1078085"/>
          </a:xfrm>
          <a:ln>
            <a:noFill/>
          </a:ln>
        </p:spPr>
        <p:txBody>
          <a:bodyPr>
            <a:normAutofit/>
          </a:bodyPr>
          <a:lstStyle/>
          <a:p>
            <a:r>
              <a:rPr kumimoji="1" lang="en" altLang="zh-CN" sz="3200" b="1" dirty="0">
                <a:solidFill>
                  <a:srgbClr val="616161"/>
                </a:solidFill>
                <a:latin typeface="Arial" panose="020B0604020202020204" pitchFamily="34" charset="0"/>
                <a:cs typeface="Arial" panose="020B0604020202020204" pitchFamily="34" charset="0"/>
              </a:rPr>
              <a:t>Limitations of Existing Methods</a:t>
            </a:r>
            <a:endParaRPr kumimoji="1" lang="zh-TW" altLang="en-US" sz="3200" b="1" dirty="0">
              <a:solidFill>
                <a:srgbClr val="6161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309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CF212-C3CB-6E5E-898C-38C5C0B0F745}"/>
            </a:ext>
          </a:extLst>
        </p:cNvPr>
        <p:cNvGrpSpPr/>
        <p:nvPr/>
      </p:nvGrpSpPr>
      <p:grpSpPr>
        <a:xfrm>
          <a:off x="0" y="0"/>
          <a:ext cx="0" cy="0"/>
          <a:chOff x="0" y="0"/>
          <a:chExt cx="0" cy="0"/>
        </a:xfrm>
      </p:grpSpPr>
      <p:sp>
        <p:nvSpPr>
          <p:cNvPr id="7" name="文本框 6">
            <a:extLst>
              <a:ext uri="{FF2B5EF4-FFF2-40B4-BE49-F238E27FC236}">
                <a16:creationId xmlns:a16="http://schemas.microsoft.com/office/drawing/2014/main" id="{CF676797-392A-675D-248E-1CE4E3B6CCF8}"/>
              </a:ext>
            </a:extLst>
          </p:cNvPr>
          <p:cNvSpPr txBox="1"/>
          <p:nvPr/>
        </p:nvSpPr>
        <p:spPr>
          <a:xfrm>
            <a:off x="1127630" y="1582142"/>
            <a:ext cx="4675359" cy="400110"/>
          </a:xfrm>
          <a:prstGeom prst="rect">
            <a:avLst/>
          </a:prstGeom>
          <a:noFill/>
        </p:spPr>
        <p:txBody>
          <a:bodyPr wrap="square">
            <a:spAutoFit/>
          </a:bodyPr>
          <a:lstStyle/>
          <a:p>
            <a:r>
              <a:rPr lang="en" altLang="zh-CN" sz="2000" dirty="0"/>
              <a:t>⚠️ Challenge 1</a:t>
            </a:r>
            <a:r>
              <a:rPr lang="zh-CN" altLang="en-US" sz="2000" dirty="0"/>
              <a:t>：</a:t>
            </a:r>
            <a:r>
              <a:rPr lang="en-US" altLang="zh-CN" sz="2000" dirty="0">
                <a:latin typeface="Comic Sans MS" panose="030F0902030302020204" pitchFamily="66" charset="0"/>
              </a:rPr>
              <a:t>Geodesic</a:t>
            </a:r>
            <a:r>
              <a:rPr lang="zh-CN" altLang="en-US" sz="2000" dirty="0">
                <a:latin typeface="Comic Sans MS" panose="030F0902030302020204" pitchFamily="66" charset="0"/>
              </a:rPr>
              <a:t> </a:t>
            </a:r>
            <a:r>
              <a:rPr lang="en-US" altLang="zh-CN" sz="2000" dirty="0">
                <a:latin typeface="Comic Sans MS" panose="030F0902030302020204" pitchFamily="66" charset="0"/>
              </a:rPr>
              <a:t>Computation</a:t>
            </a:r>
            <a:endParaRPr lang="zh-CN" altLang="en-US" sz="2000" dirty="0">
              <a:latin typeface="Comic Sans MS" panose="030F0902030302020204" pitchFamily="66" charset="0"/>
            </a:endParaRPr>
          </a:p>
        </p:txBody>
      </p:sp>
      <p:sp>
        <p:nvSpPr>
          <p:cNvPr id="13" name="文本框 12">
            <a:extLst>
              <a:ext uri="{FF2B5EF4-FFF2-40B4-BE49-F238E27FC236}">
                <a16:creationId xmlns:a16="http://schemas.microsoft.com/office/drawing/2014/main" id="{91EB6DB2-980A-8643-4FC1-B91FEE249D65}"/>
              </a:ext>
            </a:extLst>
          </p:cNvPr>
          <p:cNvSpPr txBox="1"/>
          <p:nvPr/>
        </p:nvSpPr>
        <p:spPr>
          <a:xfrm>
            <a:off x="6703406" y="1582142"/>
            <a:ext cx="5399693" cy="400110"/>
          </a:xfrm>
          <a:prstGeom prst="rect">
            <a:avLst/>
          </a:prstGeom>
          <a:noFill/>
        </p:spPr>
        <p:txBody>
          <a:bodyPr wrap="square">
            <a:spAutoFit/>
          </a:bodyPr>
          <a:lstStyle/>
          <a:p>
            <a:r>
              <a:rPr lang="en" altLang="zh-CN" sz="2000" dirty="0"/>
              <a:t>⚠️ Challenge </a:t>
            </a:r>
            <a:r>
              <a:rPr lang="en-US" altLang="zh-CN" sz="2000" dirty="0"/>
              <a:t>2</a:t>
            </a:r>
            <a:r>
              <a:rPr lang="zh-CN" altLang="en-US" sz="2000" dirty="0"/>
              <a:t>：</a:t>
            </a:r>
            <a:r>
              <a:rPr lang="en-US" altLang="zh-CN" sz="2000" dirty="0">
                <a:latin typeface="Comic Sans MS" panose="030F0902030302020204" pitchFamily="66" charset="0"/>
              </a:rPr>
              <a:t>Self-Intersection</a:t>
            </a:r>
            <a:r>
              <a:rPr lang="zh-CN" altLang="en-US" sz="2000" dirty="0">
                <a:latin typeface="Comic Sans MS" panose="030F0902030302020204" pitchFamily="66" charset="0"/>
              </a:rPr>
              <a:t> </a:t>
            </a:r>
            <a:r>
              <a:rPr lang="en-US" altLang="zh-CN" sz="2000" dirty="0">
                <a:latin typeface="Comic Sans MS" panose="030F0902030302020204" pitchFamily="66" charset="0"/>
              </a:rPr>
              <a:t>Handling</a:t>
            </a:r>
            <a:r>
              <a:rPr lang="en" altLang="zh-CN" sz="2000" dirty="0">
                <a:latin typeface="Comic Sans MS" panose="030F0902030302020204" pitchFamily="66" charset="0"/>
              </a:rPr>
              <a:t> </a:t>
            </a:r>
            <a:endParaRPr lang="zh-CN" altLang="en-US" sz="2000" dirty="0">
              <a:latin typeface="Comic Sans MS" panose="030F0902030302020204" pitchFamily="66" charset="0"/>
            </a:endParaRPr>
          </a:p>
        </p:txBody>
      </p:sp>
      <p:sp>
        <p:nvSpPr>
          <p:cNvPr id="19" name="文本框 18">
            <a:extLst>
              <a:ext uri="{FF2B5EF4-FFF2-40B4-BE49-F238E27FC236}">
                <a16:creationId xmlns:a16="http://schemas.microsoft.com/office/drawing/2014/main" id="{F33A369C-94FB-F35F-51BE-5BC2CD27FC60}"/>
              </a:ext>
            </a:extLst>
          </p:cNvPr>
          <p:cNvSpPr txBox="1"/>
          <p:nvPr/>
        </p:nvSpPr>
        <p:spPr>
          <a:xfrm>
            <a:off x="1060888" y="2185107"/>
            <a:ext cx="4808845" cy="3732227"/>
          </a:xfrm>
          <a:prstGeom prst="roundRect">
            <a:avLst/>
          </a:prstGeom>
          <a:noFill/>
          <a:ln w="38100">
            <a:solidFill>
              <a:schemeClr val="accent1"/>
            </a:solidFill>
            <a:prstDash val="dash"/>
          </a:ln>
        </p:spPr>
        <p:txBody>
          <a:bodyPr wrap="square">
            <a:spAutoFit/>
          </a:bodyPr>
          <a:lstStyle/>
          <a:p>
            <a:pPr marL="285750" indent="-285750">
              <a:lnSpc>
                <a:spcPct val="150000"/>
              </a:lnSpc>
              <a:buFont typeface="Arial" panose="020B0604020202020204" pitchFamily="34" charset="0"/>
              <a:buChar char="•"/>
            </a:pPr>
            <a:r>
              <a:rPr lang="en" altLang="zh-CN" dirty="0"/>
              <a:t>Requires iterative numerical integration along surface paths </a:t>
            </a:r>
          </a:p>
          <a:p>
            <a:pPr marL="285750" indent="-285750">
              <a:lnSpc>
                <a:spcPct val="150000"/>
              </a:lnSpc>
              <a:buFont typeface="Arial" panose="020B0604020202020204" pitchFamily="34" charset="0"/>
              <a:buChar char="•"/>
            </a:pPr>
            <a:r>
              <a:rPr lang="en" altLang="zh-CN" dirty="0"/>
              <a:t>Each distance query involves solving complex differential equations </a:t>
            </a:r>
          </a:p>
          <a:p>
            <a:pPr marL="285750" indent="-285750">
              <a:lnSpc>
                <a:spcPct val="150000"/>
              </a:lnSpc>
              <a:buFont typeface="Arial" panose="020B0604020202020204" pitchFamily="34" charset="0"/>
              <a:buChar char="•"/>
            </a:pPr>
            <a:r>
              <a:rPr lang="en" altLang="zh-CN" dirty="0"/>
              <a:t>No closed-form solutions exist for general parametric surfaces </a:t>
            </a:r>
          </a:p>
          <a:p>
            <a:pPr marL="285750" indent="-285750">
              <a:lnSpc>
                <a:spcPct val="150000"/>
              </a:lnSpc>
              <a:buFont typeface="Arial" panose="020B0604020202020204" pitchFamily="34" charset="0"/>
              <a:buChar char="•"/>
            </a:pPr>
            <a:r>
              <a:rPr lang="en" altLang="zh-CN" dirty="0"/>
              <a:t>Accuracy-efficiency trade-off is unavoidable in traditional approaches</a:t>
            </a:r>
            <a:endParaRPr lang="en" altLang="zh-CN" dirty="0">
              <a:cs typeface="Arial" panose="020B0604020202020204" pitchFamily="34" charset="0"/>
            </a:endParaRPr>
          </a:p>
        </p:txBody>
      </p:sp>
      <p:sp>
        <p:nvSpPr>
          <p:cNvPr id="20" name="文本框 19">
            <a:extLst>
              <a:ext uri="{FF2B5EF4-FFF2-40B4-BE49-F238E27FC236}">
                <a16:creationId xmlns:a16="http://schemas.microsoft.com/office/drawing/2014/main" id="{00B88BED-67CE-8000-2F99-9D24147AD119}"/>
              </a:ext>
            </a:extLst>
          </p:cNvPr>
          <p:cNvSpPr txBox="1"/>
          <p:nvPr/>
        </p:nvSpPr>
        <p:spPr>
          <a:xfrm>
            <a:off x="6780663" y="2185107"/>
            <a:ext cx="4902605" cy="3732227"/>
          </a:xfrm>
          <a:prstGeom prst="roundRect">
            <a:avLst/>
          </a:prstGeom>
          <a:noFill/>
          <a:ln w="28575">
            <a:solidFill>
              <a:srgbClr val="C00000"/>
            </a:solidFill>
          </a:ln>
        </p:spPr>
        <p:txBody>
          <a:bodyPr wrap="square">
            <a:spAutoFit/>
          </a:bodyPr>
          <a:lstStyle/>
          <a:p>
            <a:pPr marL="285750" indent="-285750">
              <a:lnSpc>
                <a:spcPct val="150000"/>
              </a:lnSpc>
              <a:buFont typeface="Arial" panose="020B0604020202020204" pitchFamily="34" charset="0"/>
              <a:buChar char="•"/>
            </a:pPr>
            <a:r>
              <a:rPr lang="en" altLang="zh-CN" dirty="0"/>
              <a:t>Topology becomes highly complex and unpredictable as offset distance increases</a:t>
            </a:r>
          </a:p>
          <a:p>
            <a:pPr marL="285750" indent="-285750">
              <a:lnSpc>
                <a:spcPct val="150000"/>
              </a:lnSpc>
              <a:buFont typeface="Arial" panose="020B0604020202020204" pitchFamily="34" charset="0"/>
              <a:buChar char="•"/>
            </a:pPr>
            <a:r>
              <a:rPr lang="en" altLang="zh-CN" dirty="0"/>
              <a:t>Existing trimming methods are numerically unstable near tangent points</a:t>
            </a:r>
          </a:p>
          <a:p>
            <a:pPr marL="285750" indent="-285750">
              <a:lnSpc>
                <a:spcPct val="150000"/>
              </a:lnSpc>
              <a:buFont typeface="Arial" panose="020B0604020202020204" pitchFamily="34" charset="0"/>
              <a:buChar char="•"/>
            </a:pPr>
            <a:r>
              <a:rPr lang="en" altLang="zh-CN" dirty="0"/>
              <a:t>Small perturbations in input can cause dramatic topology changes</a:t>
            </a:r>
          </a:p>
          <a:p>
            <a:pPr marL="285750" indent="-285750">
              <a:lnSpc>
                <a:spcPct val="150000"/>
              </a:lnSpc>
              <a:buFont typeface="Arial" panose="020B0604020202020204" pitchFamily="34" charset="0"/>
              <a:buChar char="•"/>
            </a:pPr>
            <a:r>
              <a:rPr lang="en" altLang="zh-CN" dirty="0"/>
              <a:t>Requires expensive Boolean operations in 3D space for resolution</a:t>
            </a:r>
            <a:endParaRPr lang="zh-CN" altLang="en-US" dirty="0">
              <a:cs typeface="Arial" panose="020B0604020202020204" pitchFamily="34" charset="0"/>
            </a:endParaRPr>
          </a:p>
        </p:txBody>
      </p:sp>
      <p:sp>
        <p:nvSpPr>
          <p:cNvPr id="8" name="矩形 7">
            <a:extLst>
              <a:ext uri="{FF2B5EF4-FFF2-40B4-BE49-F238E27FC236}">
                <a16:creationId xmlns:a16="http://schemas.microsoft.com/office/drawing/2014/main" id="{B6215B25-BACA-4B0A-826F-2C141B734FB4}"/>
              </a:ext>
            </a:extLst>
          </p:cNvPr>
          <p:cNvSpPr/>
          <p:nvPr/>
        </p:nvSpPr>
        <p:spPr>
          <a:xfrm>
            <a:off x="691056" y="904167"/>
            <a:ext cx="3333470"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標題 1">
            <a:extLst>
              <a:ext uri="{FF2B5EF4-FFF2-40B4-BE49-F238E27FC236}">
                <a16:creationId xmlns:a16="http://schemas.microsoft.com/office/drawing/2014/main" id="{3BC1967C-596E-6797-3E6D-87045B3AF62B}"/>
              </a:ext>
            </a:extLst>
          </p:cNvPr>
          <p:cNvSpPr txBox="1">
            <a:spLocks/>
          </p:cNvSpPr>
          <p:nvPr/>
        </p:nvSpPr>
        <p:spPr>
          <a:xfrm>
            <a:off x="838200" y="365125"/>
            <a:ext cx="7020859" cy="1078085"/>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 altLang="zh-TW" sz="3200" b="1" dirty="0">
                <a:solidFill>
                  <a:srgbClr val="616161"/>
                </a:solidFill>
                <a:latin typeface="Arial" panose="020B0604020202020204" pitchFamily="34" charset="0"/>
                <a:cs typeface="Arial" panose="020B0604020202020204" pitchFamily="34" charset="0"/>
              </a:rPr>
              <a:t>Key</a:t>
            </a:r>
            <a:r>
              <a:rPr kumimoji="1" lang="zh-CN" altLang="en-US" sz="3200" b="1" dirty="0">
                <a:solidFill>
                  <a:srgbClr val="616161"/>
                </a:solidFill>
                <a:latin typeface="Arial" panose="020B0604020202020204" pitchFamily="34" charset="0"/>
                <a:cs typeface="Arial" panose="020B0604020202020204" pitchFamily="34" charset="0"/>
              </a:rPr>
              <a:t> </a:t>
            </a:r>
            <a:r>
              <a:rPr kumimoji="1" lang="en-US" altLang="zh-CN" sz="3200" b="1" dirty="0">
                <a:solidFill>
                  <a:srgbClr val="616161"/>
                </a:solidFill>
                <a:latin typeface="Arial" panose="020B0604020202020204" pitchFamily="34" charset="0"/>
                <a:cs typeface="Arial" panose="020B0604020202020204" pitchFamily="34" charset="0"/>
              </a:rPr>
              <a:t>Challenges</a:t>
            </a:r>
            <a:endParaRPr kumimoji="1" lang="zh-TW" altLang="en-US" sz="3200" b="1" dirty="0">
              <a:solidFill>
                <a:srgbClr val="6161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4754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98C36-38FB-7914-6543-F8C1545278C2}"/>
            </a:ext>
          </a:extLst>
        </p:cNvPr>
        <p:cNvGrpSpPr/>
        <p:nvPr/>
      </p:nvGrpSpPr>
      <p:grpSpPr>
        <a:xfrm>
          <a:off x="0" y="0"/>
          <a:ext cx="0" cy="0"/>
          <a:chOff x="0" y="0"/>
          <a:chExt cx="0" cy="0"/>
        </a:xfrm>
      </p:grpSpPr>
      <p:sp>
        <p:nvSpPr>
          <p:cNvPr id="8" name="文本框 7">
            <a:extLst>
              <a:ext uri="{FF2B5EF4-FFF2-40B4-BE49-F238E27FC236}">
                <a16:creationId xmlns:a16="http://schemas.microsoft.com/office/drawing/2014/main" id="{D00F4116-755C-F884-B6CF-83F51DF86F49}"/>
              </a:ext>
            </a:extLst>
          </p:cNvPr>
          <p:cNvSpPr txBox="1"/>
          <p:nvPr/>
        </p:nvSpPr>
        <p:spPr>
          <a:xfrm>
            <a:off x="278366" y="1448225"/>
            <a:ext cx="5631125" cy="568297"/>
          </a:xfrm>
          <a:custGeom>
            <a:avLst/>
            <a:gdLst>
              <a:gd name="connsiteX0" fmla="*/ 0 w 5631125"/>
              <a:gd name="connsiteY0" fmla="*/ 94718 h 568297"/>
              <a:gd name="connsiteX1" fmla="*/ 94718 w 5631125"/>
              <a:gd name="connsiteY1" fmla="*/ 0 h 568297"/>
              <a:gd name="connsiteX2" fmla="*/ 584470 w 5631125"/>
              <a:gd name="connsiteY2" fmla="*/ 0 h 568297"/>
              <a:gd name="connsiteX3" fmla="*/ 965388 w 5631125"/>
              <a:gd name="connsiteY3" fmla="*/ 0 h 568297"/>
              <a:gd name="connsiteX4" fmla="*/ 1563974 w 5631125"/>
              <a:gd name="connsiteY4" fmla="*/ 0 h 568297"/>
              <a:gd name="connsiteX5" fmla="*/ 1999309 w 5631125"/>
              <a:gd name="connsiteY5" fmla="*/ 0 h 568297"/>
              <a:gd name="connsiteX6" fmla="*/ 2380227 w 5631125"/>
              <a:gd name="connsiteY6" fmla="*/ 0 h 568297"/>
              <a:gd name="connsiteX7" fmla="*/ 2815563 w 5631125"/>
              <a:gd name="connsiteY7" fmla="*/ 0 h 568297"/>
              <a:gd name="connsiteX8" fmla="*/ 3414148 w 5631125"/>
              <a:gd name="connsiteY8" fmla="*/ 0 h 568297"/>
              <a:gd name="connsiteX9" fmla="*/ 3849483 w 5631125"/>
              <a:gd name="connsiteY9" fmla="*/ 0 h 568297"/>
              <a:gd name="connsiteX10" fmla="*/ 4230402 w 5631125"/>
              <a:gd name="connsiteY10" fmla="*/ 0 h 568297"/>
              <a:gd name="connsiteX11" fmla="*/ 4665737 w 5631125"/>
              <a:gd name="connsiteY11" fmla="*/ 0 h 568297"/>
              <a:gd name="connsiteX12" fmla="*/ 5536407 w 5631125"/>
              <a:gd name="connsiteY12" fmla="*/ 0 h 568297"/>
              <a:gd name="connsiteX13" fmla="*/ 5631125 w 5631125"/>
              <a:gd name="connsiteY13" fmla="*/ 94718 h 568297"/>
              <a:gd name="connsiteX14" fmla="*/ 5631125 w 5631125"/>
              <a:gd name="connsiteY14" fmla="*/ 473579 h 568297"/>
              <a:gd name="connsiteX15" fmla="*/ 5536407 w 5631125"/>
              <a:gd name="connsiteY15" fmla="*/ 568297 h 568297"/>
              <a:gd name="connsiteX16" fmla="*/ 5155489 w 5631125"/>
              <a:gd name="connsiteY16" fmla="*/ 568297 h 568297"/>
              <a:gd name="connsiteX17" fmla="*/ 4665737 w 5631125"/>
              <a:gd name="connsiteY17" fmla="*/ 568297 h 568297"/>
              <a:gd name="connsiteX18" fmla="*/ 4067151 w 5631125"/>
              <a:gd name="connsiteY18" fmla="*/ 568297 h 568297"/>
              <a:gd name="connsiteX19" fmla="*/ 3631816 w 5631125"/>
              <a:gd name="connsiteY19" fmla="*/ 568297 h 568297"/>
              <a:gd name="connsiteX20" fmla="*/ 3087647 w 5631125"/>
              <a:gd name="connsiteY20" fmla="*/ 568297 h 568297"/>
              <a:gd name="connsiteX21" fmla="*/ 2706729 w 5631125"/>
              <a:gd name="connsiteY21" fmla="*/ 568297 h 568297"/>
              <a:gd name="connsiteX22" fmla="*/ 2053726 w 5631125"/>
              <a:gd name="connsiteY22" fmla="*/ 568297 h 568297"/>
              <a:gd name="connsiteX23" fmla="*/ 1509557 w 5631125"/>
              <a:gd name="connsiteY23" fmla="*/ 568297 h 568297"/>
              <a:gd name="connsiteX24" fmla="*/ 856554 w 5631125"/>
              <a:gd name="connsiteY24" fmla="*/ 568297 h 568297"/>
              <a:gd name="connsiteX25" fmla="*/ 94718 w 5631125"/>
              <a:gd name="connsiteY25" fmla="*/ 568297 h 568297"/>
              <a:gd name="connsiteX26" fmla="*/ 0 w 5631125"/>
              <a:gd name="connsiteY26" fmla="*/ 473579 h 568297"/>
              <a:gd name="connsiteX27" fmla="*/ 0 w 5631125"/>
              <a:gd name="connsiteY27" fmla="*/ 94718 h 56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31125" h="568297" fill="none" extrusionOk="0">
                <a:moveTo>
                  <a:pt x="0" y="94718"/>
                </a:moveTo>
                <a:cubicBezTo>
                  <a:pt x="-178" y="38706"/>
                  <a:pt x="55567" y="8291"/>
                  <a:pt x="94718" y="0"/>
                </a:cubicBezTo>
                <a:cubicBezTo>
                  <a:pt x="266992" y="-52821"/>
                  <a:pt x="393342" y="52514"/>
                  <a:pt x="584470" y="0"/>
                </a:cubicBezTo>
                <a:cubicBezTo>
                  <a:pt x="775598" y="-52514"/>
                  <a:pt x="843396" y="21336"/>
                  <a:pt x="965388" y="0"/>
                </a:cubicBezTo>
                <a:cubicBezTo>
                  <a:pt x="1087380" y="-21336"/>
                  <a:pt x="1362542" y="27277"/>
                  <a:pt x="1563974" y="0"/>
                </a:cubicBezTo>
                <a:cubicBezTo>
                  <a:pt x="1765406" y="-27277"/>
                  <a:pt x="1877431" y="12996"/>
                  <a:pt x="1999309" y="0"/>
                </a:cubicBezTo>
                <a:cubicBezTo>
                  <a:pt x="2121187" y="-12996"/>
                  <a:pt x="2193143" y="38680"/>
                  <a:pt x="2380227" y="0"/>
                </a:cubicBezTo>
                <a:cubicBezTo>
                  <a:pt x="2567311" y="-38680"/>
                  <a:pt x="2679639" y="29324"/>
                  <a:pt x="2815563" y="0"/>
                </a:cubicBezTo>
                <a:cubicBezTo>
                  <a:pt x="2951487" y="-29324"/>
                  <a:pt x="3147189" y="57105"/>
                  <a:pt x="3414148" y="0"/>
                </a:cubicBezTo>
                <a:cubicBezTo>
                  <a:pt x="3681107" y="-57105"/>
                  <a:pt x="3667934" y="12039"/>
                  <a:pt x="3849483" y="0"/>
                </a:cubicBezTo>
                <a:cubicBezTo>
                  <a:pt x="4031032" y="-12039"/>
                  <a:pt x="4083433" y="95"/>
                  <a:pt x="4230402" y="0"/>
                </a:cubicBezTo>
                <a:cubicBezTo>
                  <a:pt x="4377371" y="-95"/>
                  <a:pt x="4505102" y="137"/>
                  <a:pt x="4665737" y="0"/>
                </a:cubicBezTo>
                <a:cubicBezTo>
                  <a:pt x="4826372" y="-137"/>
                  <a:pt x="5119260" y="5826"/>
                  <a:pt x="5536407" y="0"/>
                </a:cubicBezTo>
                <a:cubicBezTo>
                  <a:pt x="5583858" y="583"/>
                  <a:pt x="5633231" y="44619"/>
                  <a:pt x="5631125" y="94718"/>
                </a:cubicBezTo>
                <a:cubicBezTo>
                  <a:pt x="5639908" y="232800"/>
                  <a:pt x="5618366" y="311070"/>
                  <a:pt x="5631125" y="473579"/>
                </a:cubicBezTo>
                <a:cubicBezTo>
                  <a:pt x="5624841" y="514665"/>
                  <a:pt x="5576911" y="573784"/>
                  <a:pt x="5536407" y="568297"/>
                </a:cubicBezTo>
                <a:cubicBezTo>
                  <a:pt x="5379558" y="576095"/>
                  <a:pt x="5307899" y="542789"/>
                  <a:pt x="5155489" y="568297"/>
                </a:cubicBezTo>
                <a:cubicBezTo>
                  <a:pt x="5003079" y="593805"/>
                  <a:pt x="4827844" y="558176"/>
                  <a:pt x="4665737" y="568297"/>
                </a:cubicBezTo>
                <a:cubicBezTo>
                  <a:pt x="4503630" y="578418"/>
                  <a:pt x="4203172" y="549161"/>
                  <a:pt x="4067151" y="568297"/>
                </a:cubicBezTo>
                <a:cubicBezTo>
                  <a:pt x="3931130" y="587433"/>
                  <a:pt x="3739023" y="540632"/>
                  <a:pt x="3631816" y="568297"/>
                </a:cubicBezTo>
                <a:cubicBezTo>
                  <a:pt x="3524609" y="595962"/>
                  <a:pt x="3306962" y="549291"/>
                  <a:pt x="3087647" y="568297"/>
                </a:cubicBezTo>
                <a:cubicBezTo>
                  <a:pt x="2868332" y="587303"/>
                  <a:pt x="2882249" y="557170"/>
                  <a:pt x="2706729" y="568297"/>
                </a:cubicBezTo>
                <a:cubicBezTo>
                  <a:pt x="2531209" y="579424"/>
                  <a:pt x="2294990" y="510972"/>
                  <a:pt x="2053726" y="568297"/>
                </a:cubicBezTo>
                <a:cubicBezTo>
                  <a:pt x="1812462" y="625622"/>
                  <a:pt x="1705720" y="552563"/>
                  <a:pt x="1509557" y="568297"/>
                </a:cubicBezTo>
                <a:cubicBezTo>
                  <a:pt x="1313394" y="584031"/>
                  <a:pt x="1162154" y="541204"/>
                  <a:pt x="856554" y="568297"/>
                </a:cubicBezTo>
                <a:cubicBezTo>
                  <a:pt x="550954" y="595390"/>
                  <a:pt x="456223" y="485290"/>
                  <a:pt x="94718" y="568297"/>
                </a:cubicBezTo>
                <a:cubicBezTo>
                  <a:pt x="37061" y="562568"/>
                  <a:pt x="6437" y="531073"/>
                  <a:pt x="0" y="473579"/>
                </a:cubicBezTo>
                <a:cubicBezTo>
                  <a:pt x="-40766" y="376886"/>
                  <a:pt x="3268" y="269379"/>
                  <a:pt x="0" y="94718"/>
                </a:cubicBezTo>
                <a:close/>
              </a:path>
              <a:path w="5631125" h="568297" stroke="0" extrusionOk="0">
                <a:moveTo>
                  <a:pt x="0" y="94718"/>
                </a:moveTo>
                <a:cubicBezTo>
                  <a:pt x="-4578" y="39583"/>
                  <a:pt x="37846" y="1712"/>
                  <a:pt x="94718" y="0"/>
                </a:cubicBezTo>
                <a:cubicBezTo>
                  <a:pt x="305257" y="-442"/>
                  <a:pt x="477484" y="41065"/>
                  <a:pt x="747721" y="0"/>
                </a:cubicBezTo>
                <a:cubicBezTo>
                  <a:pt x="1017958" y="-41065"/>
                  <a:pt x="1066998" y="44639"/>
                  <a:pt x="1237473" y="0"/>
                </a:cubicBezTo>
                <a:cubicBezTo>
                  <a:pt x="1407948" y="-44639"/>
                  <a:pt x="1566232" y="22154"/>
                  <a:pt x="1672808" y="0"/>
                </a:cubicBezTo>
                <a:cubicBezTo>
                  <a:pt x="1779384" y="-22154"/>
                  <a:pt x="1994680" y="58802"/>
                  <a:pt x="2271394" y="0"/>
                </a:cubicBezTo>
                <a:cubicBezTo>
                  <a:pt x="2548108" y="-58802"/>
                  <a:pt x="2558956" y="39309"/>
                  <a:pt x="2761146" y="0"/>
                </a:cubicBezTo>
                <a:cubicBezTo>
                  <a:pt x="2963336" y="-39309"/>
                  <a:pt x="3095959" y="33432"/>
                  <a:pt x="3414148" y="0"/>
                </a:cubicBezTo>
                <a:cubicBezTo>
                  <a:pt x="3732337" y="-33432"/>
                  <a:pt x="3688619" y="8983"/>
                  <a:pt x="3849483" y="0"/>
                </a:cubicBezTo>
                <a:cubicBezTo>
                  <a:pt x="4010347" y="-8983"/>
                  <a:pt x="4314414" y="4235"/>
                  <a:pt x="4502486" y="0"/>
                </a:cubicBezTo>
                <a:cubicBezTo>
                  <a:pt x="4690558" y="-4235"/>
                  <a:pt x="4783060" y="2891"/>
                  <a:pt x="4883404" y="0"/>
                </a:cubicBezTo>
                <a:cubicBezTo>
                  <a:pt x="4983748" y="-2891"/>
                  <a:pt x="5293150" y="73924"/>
                  <a:pt x="5536407" y="0"/>
                </a:cubicBezTo>
                <a:cubicBezTo>
                  <a:pt x="5596063" y="10933"/>
                  <a:pt x="5631641" y="47752"/>
                  <a:pt x="5631125" y="94718"/>
                </a:cubicBezTo>
                <a:cubicBezTo>
                  <a:pt x="5675197" y="258264"/>
                  <a:pt x="5600337" y="391787"/>
                  <a:pt x="5631125" y="473579"/>
                </a:cubicBezTo>
                <a:cubicBezTo>
                  <a:pt x="5634962" y="521127"/>
                  <a:pt x="5574854" y="562937"/>
                  <a:pt x="5536407" y="568297"/>
                </a:cubicBezTo>
                <a:cubicBezTo>
                  <a:pt x="5407416" y="608806"/>
                  <a:pt x="5261494" y="544595"/>
                  <a:pt x="4992238" y="568297"/>
                </a:cubicBezTo>
                <a:cubicBezTo>
                  <a:pt x="4722982" y="591999"/>
                  <a:pt x="4660979" y="542443"/>
                  <a:pt x="4339235" y="568297"/>
                </a:cubicBezTo>
                <a:cubicBezTo>
                  <a:pt x="4017491" y="594151"/>
                  <a:pt x="3917744" y="540802"/>
                  <a:pt x="3795067" y="568297"/>
                </a:cubicBezTo>
                <a:cubicBezTo>
                  <a:pt x="3672390" y="595792"/>
                  <a:pt x="3511228" y="548446"/>
                  <a:pt x="3414148" y="568297"/>
                </a:cubicBezTo>
                <a:cubicBezTo>
                  <a:pt x="3317068" y="588148"/>
                  <a:pt x="3169587" y="566975"/>
                  <a:pt x="2978813" y="568297"/>
                </a:cubicBezTo>
                <a:cubicBezTo>
                  <a:pt x="2788040" y="569619"/>
                  <a:pt x="2570602" y="534086"/>
                  <a:pt x="2325810" y="568297"/>
                </a:cubicBezTo>
                <a:cubicBezTo>
                  <a:pt x="2081018" y="602508"/>
                  <a:pt x="2046624" y="515446"/>
                  <a:pt x="1781642" y="568297"/>
                </a:cubicBezTo>
                <a:cubicBezTo>
                  <a:pt x="1516660" y="621148"/>
                  <a:pt x="1527239" y="540845"/>
                  <a:pt x="1346306" y="568297"/>
                </a:cubicBezTo>
                <a:cubicBezTo>
                  <a:pt x="1165373" y="595749"/>
                  <a:pt x="916795" y="564495"/>
                  <a:pt x="802138" y="568297"/>
                </a:cubicBezTo>
                <a:cubicBezTo>
                  <a:pt x="687481" y="572099"/>
                  <a:pt x="397471" y="501608"/>
                  <a:pt x="94718" y="568297"/>
                </a:cubicBezTo>
                <a:cubicBezTo>
                  <a:pt x="43769" y="564109"/>
                  <a:pt x="10104" y="536815"/>
                  <a:pt x="0" y="473579"/>
                </a:cubicBezTo>
                <a:cubicBezTo>
                  <a:pt x="-39475" y="309035"/>
                  <a:pt x="37324" y="283367"/>
                  <a:pt x="0" y="94718"/>
                </a:cubicBezTo>
                <a:close/>
              </a:path>
            </a:pathLst>
          </a:custGeom>
          <a:ln w="19050">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tIns="0" bIns="108000" anchor="ctr">
            <a:spAutoFit/>
          </a:bodyPr>
          <a:lstStyle/>
          <a:p>
            <a:pPr algn="ctr">
              <a:lnSpc>
                <a:spcPct val="150000"/>
              </a:lnSpc>
            </a:pPr>
            <a:r>
              <a:rPr lang="en" altLang="zh-CN" sz="2000" dirty="0">
                <a:solidFill>
                  <a:srgbClr val="616161"/>
                </a:solidFill>
                <a:latin typeface="Arial" panose="020B0604020202020204" pitchFamily="34" charset="0"/>
                <a:cs typeface="Arial" panose="020B0604020202020204" pitchFamily="34" charset="0"/>
              </a:rPr>
              <a:t>Geodesic are</a:t>
            </a:r>
            <a:r>
              <a:rPr lang="zh-CN" altLang="en-US" sz="2000" dirty="0">
                <a:solidFill>
                  <a:srgbClr val="616161"/>
                </a:solidFill>
                <a:latin typeface="Arial" panose="020B0604020202020204" pitchFamily="34" charset="0"/>
                <a:cs typeface="Arial" panose="020B0604020202020204" pitchFamily="34" charset="0"/>
              </a:rPr>
              <a:t> </a:t>
            </a:r>
            <a:r>
              <a:rPr lang="en-US" altLang="zh-CN" sz="2000" dirty="0">
                <a:solidFill>
                  <a:srgbClr val="616161"/>
                </a:solidFill>
                <a:latin typeface="Arial" panose="020B0604020202020204" pitchFamily="34" charset="0"/>
                <a:cs typeface="Arial" panose="020B0604020202020204" pitchFamily="34" charset="0"/>
              </a:rPr>
              <a:t>independent</a:t>
            </a:r>
            <a:r>
              <a:rPr lang="zh-CN" altLang="en-US" sz="2000" dirty="0">
                <a:solidFill>
                  <a:srgbClr val="616161"/>
                </a:solidFill>
                <a:latin typeface="Arial" panose="020B0604020202020204" pitchFamily="34" charset="0"/>
                <a:cs typeface="Arial" panose="020B0604020202020204" pitchFamily="34" charset="0"/>
              </a:rPr>
              <a:t> </a:t>
            </a:r>
            <a:r>
              <a:rPr lang="en-US" altLang="zh-CN" sz="2000" dirty="0">
                <a:solidFill>
                  <a:srgbClr val="616161"/>
                </a:solidFill>
                <a:latin typeface="Arial" panose="020B0604020202020204" pitchFamily="34" charset="0"/>
                <a:cs typeface="Arial" panose="020B0604020202020204" pitchFamily="34" charset="0"/>
              </a:rPr>
              <a:t>of</a:t>
            </a:r>
            <a:r>
              <a:rPr lang="zh-CN" altLang="en-US" sz="2000" dirty="0">
                <a:solidFill>
                  <a:srgbClr val="616161"/>
                </a:solidFill>
                <a:latin typeface="Arial" panose="020B0604020202020204" pitchFamily="34" charset="0"/>
                <a:cs typeface="Arial" panose="020B0604020202020204" pitchFamily="34" charset="0"/>
              </a:rPr>
              <a:t> </a:t>
            </a:r>
            <a:r>
              <a:rPr lang="en-US" altLang="zh-CN" sz="2000" dirty="0">
                <a:solidFill>
                  <a:srgbClr val="616161"/>
                </a:solidFill>
                <a:latin typeface="Arial" panose="020B0604020202020204" pitchFamily="34" charset="0"/>
                <a:cs typeface="Arial" panose="020B0604020202020204" pitchFamily="34" charset="0"/>
              </a:rPr>
              <a:t>spatial</a:t>
            </a:r>
            <a:r>
              <a:rPr lang="zh-CN" altLang="en-US" sz="2000" dirty="0">
                <a:solidFill>
                  <a:srgbClr val="616161"/>
                </a:solidFill>
                <a:latin typeface="Arial" panose="020B0604020202020204" pitchFamily="34" charset="0"/>
                <a:cs typeface="Arial" panose="020B0604020202020204" pitchFamily="34" charset="0"/>
              </a:rPr>
              <a:t> </a:t>
            </a:r>
            <a:r>
              <a:rPr lang="en-US" altLang="zh-CN" sz="2000" dirty="0">
                <a:solidFill>
                  <a:srgbClr val="616161"/>
                </a:solidFill>
                <a:latin typeface="Arial" panose="020B0604020202020204" pitchFamily="34" charset="0"/>
                <a:cs typeface="Arial" panose="020B0604020202020204" pitchFamily="34" charset="0"/>
              </a:rPr>
              <a:t>embedding</a:t>
            </a:r>
            <a:endParaRPr lang="zh-CN" altLang="en-US" sz="2000" dirty="0">
              <a:solidFill>
                <a:srgbClr val="616161"/>
              </a:solidFill>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1509CF5C-E5B8-7EAA-098D-E269F184E794}"/>
              </a:ext>
            </a:extLst>
          </p:cNvPr>
          <p:cNvSpPr txBox="1"/>
          <p:nvPr/>
        </p:nvSpPr>
        <p:spPr>
          <a:xfrm>
            <a:off x="6114624" y="1437265"/>
            <a:ext cx="5489140" cy="871970"/>
          </a:xfrm>
          <a:prstGeom prst="rect">
            <a:avLst/>
          </a:prstGeom>
          <a:noFill/>
          <a:ln w="19050">
            <a:solidFill>
              <a:schemeClr val="accent1"/>
            </a:solidFill>
            <a:extLst>
              <a:ext uri="{C807C97D-BFC1-408E-A445-0C87EB9F89A2}">
                <ask:lineSketchStyleProps xmlns:ask="http://schemas.microsoft.com/office/drawing/2018/sketchyshapes" sd="2362110430">
                  <a:custGeom>
                    <a:avLst/>
                    <a:gdLst>
                      <a:gd name="connsiteX0" fmla="*/ 0 w 6098192"/>
                      <a:gd name="connsiteY0" fmla="*/ 0 h 871970"/>
                      <a:gd name="connsiteX1" fmla="*/ 6098192 w 6098192"/>
                      <a:gd name="connsiteY1" fmla="*/ 0 h 871970"/>
                      <a:gd name="connsiteX2" fmla="*/ 6098192 w 6098192"/>
                      <a:gd name="connsiteY2" fmla="*/ 871970 h 871970"/>
                      <a:gd name="connsiteX3" fmla="*/ 0 w 6098192"/>
                      <a:gd name="connsiteY3" fmla="*/ 871970 h 871970"/>
                      <a:gd name="connsiteX4" fmla="*/ 0 w 6098192"/>
                      <a:gd name="connsiteY4" fmla="*/ 0 h 87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8192" h="871970" extrusionOk="0">
                        <a:moveTo>
                          <a:pt x="0" y="0"/>
                        </a:moveTo>
                        <a:cubicBezTo>
                          <a:pt x="1583286" y="-81368"/>
                          <a:pt x="4105299" y="112793"/>
                          <a:pt x="6098192" y="0"/>
                        </a:cubicBezTo>
                        <a:cubicBezTo>
                          <a:pt x="6109097" y="234950"/>
                          <a:pt x="6057143" y="543138"/>
                          <a:pt x="6098192" y="871970"/>
                        </a:cubicBezTo>
                        <a:cubicBezTo>
                          <a:pt x="5422851" y="780336"/>
                          <a:pt x="711353" y="833855"/>
                          <a:pt x="0" y="871970"/>
                        </a:cubicBezTo>
                        <a:cubicBezTo>
                          <a:pt x="-42793" y="730670"/>
                          <a:pt x="-41473" y="310892"/>
                          <a:pt x="0" y="0"/>
                        </a:cubicBezTo>
                        <a:close/>
                      </a:path>
                    </a:pathLst>
                  </a:custGeom>
                  <ask:type>
                    <ask:lineSketchNone/>
                  </ask:type>
                </ask:lineSketchStyleProps>
              </a:ext>
            </a:extLst>
          </a:ln>
        </p:spPr>
        <p:txBody>
          <a:bodyPr wrap="square">
            <a:spAutoFit/>
          </a:bodyPr>
          <a:lstStyle/>
          <a:p>
            <a:pPr>
              <a:lnSpc>
                <a:spcPct val="150000"/>
              </a:lnSpc>
            </a:pPr>
            <a:r>
              <a:rPr lang="zh-CN" altLang="en-US" dirty="0">
                <a:solidFill>
                  <a:schemeClr val="bg2">
                    <a:lumMod val="25000"/>
                  </a:schemeClr>
                </a:solidFill>
                <a:latin typeface="Arial" panose="020B0604020202020204" pitchFamily="34" charset="0"/>
                <a:cs typeface="Arial" panose="020B0604020202020204" pitchFamily="34" charset="0"/>
              </a:rPr>
              <a:t>In parameter space - geodesics depend only on the intrinsic metric, NOT on 3D embedding</a:t>
            </a:r>
          </a:p>
        </p:txBody>
      </p:sp>
      <p:sp>
        <p:nvSpPr>
          <p:cNvPr id="16" name="下箭头 15">
            <a:extLst>
              <a:ext uri="{FF2B5EF4-FFF2-40B4-BE49-F238E27FC236}">
                <a16:creationId xmlns:a16="http://schemas.microsoft.com/office/drawing/2014/main" id="{38827681-2A88-A3A4-7D29-80985F1AE297}"/>
              </a:ext>
            </a:extLst>
          </p:cNvPr>
          <p:cNvSpPr/>
          <p:nvPr/>
        </p:nvSpPr>
        <p:spPr>
          <a:xfrm>
            <a:off x="8637446" y="2496181"/>
            <a:ext cx="217088" cy="871970"/>
          </a:xfrm>
          <a:prstGeom prst="down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3DD0EEEC-FF31-2908-0EC4-A2123325E576}"/>
              </a:ext>
            </a:extLst>
          </p:cNvPr>
          <p:cNvSpPr txBox="1"/>
          <p:nvPr/>
        </p:nvSpPr>
        <p:spPr>
          <a:xfrm>
            <a:off x="6147516" y="3489851"/>
            <a:ext cx="5213395" cy="1338828"/>
          </a:xfrm>
          <a:prstGeom prst="rect">
            <a:avLst/>
          </a:prstGeom>
          <a:noFill/>
        </p:spPr>
        <p:txBody>
          <a:bodyPr wrap="square">
            <a:spAutoFit/>
          </a:bodyPr>
          <a:lstStyle/>
          <a:p>
            <a:pPr>
              <a:lnSpc>
                <a:spcPct val="90000"/>
              </a:lnSpc>
            </a:pPr>
            <a:r>
              <a:rPr lang="zh-CN" altLang="en-US" dirty="0">
                <a:latin typeface="Arial" panose="020B0604020202020204" pitchFamily="34" charset="0"/>
                <a:cs typeface="Arial" panose="020B0604020202020204" pitchFamily="34" charset="0"/>
              </a:rPr>
              <a:t>- Geodesic computation is an intrinsic property</a:t>
            </a:r>
          </a:p>
          <a:p>
            <a:pPr>
              <a:lnSpc>
                <a:spcPct val="90000"/>
              </a:lnSpc>
            </a:pPr>
            <a:endParaRPr lang="zh-CN" altLang="en-US" dirty="0">
              <a:latin typeface="Arial" panose="020B0604020202020204" pitchFamily="34" charset="0"/>
              <a:cs typeface="Arial" panose="020B0604020202020204" pitchFamily="34" charset="0"/>
            </a:endParaRPr>
          </a:p>
          <a:p>
            <a:pPr>
              <a:lnSpc>
                <a:spcPct val="90000"/>
              </a:lnSpc>
            </a:pPr>
            <a:r>
              <a:rPr lang="zh-CN" altLang="en-US" dirty="0">
                <a:latin typeface="Arial" panose="020B0604020202020204" pitchFamily="34" charset="0"/>
                <a:cs typeface="Arial" panose="020B0604020202020204" pitchFamily="34" charset="0"/>
              </a:rPr>
              <a:t>- Independent of how surface is embedded in 3D</a:t>
            </a:r>
          </a:p>
          <a:p>
            <a:pPr>
              <a:lnSpc>
                <a:spcPct val="90000"/>
              </a:lnSpc>
            </a:pPr>
            <a:endParaRPr lang="zh-CN" altLang="en-US" dirty="0">
              <a:latin typeface="Arial" panose="020B0604020202020204" pitchFamily="34" charset="0"/>
              <a:cs typeface="Arial" panose="020B0604020202020204" pitchFamily="34" charset="0"/>
            </a:endParaRPr>
          </a:p>
          <a:p>
            <a:pPr>
              <a:lnSpc>
                <a:spcPct val="90000"/>
              </a:lnSpc>
            </a:pPr>
            <a:r>
              <a:rPr lang="zh-CN" altLang="en-US" dirty="0">
                <a:latin typeface="Arial" panose="020B0604020202020204" pitchFamily="34" charset="0"/>
                <a:cs typeface="Arial" panose="020B0604020202020204" pitchFamily="34" charset="0"/>
              </a:rPr>
              <a:t>- Preserves parametric surface precision</a:t>
            </a:r>
          </a:p>
        </p:txBody>
      </p:sp>
      <p:sp>
        <p:nvSpPr>
          <p:cNvPr id="20" name="文本框 19">
            <a:extLst>
              <a:ext uri="{FF2B5EF4-FFF2-40B4-BE49-F238E27FC236}">
                <a16:creationId xmlns:a16="http://schemas.microsoft.com/office/drawing/2014/main" id="{CFBC0443-B327-5A21-367C-D4EC14563A9E}"/>
              </a:ext>
            </a:extLst>
          </p:cNvPr>
          <p:cNvSpPr txBox="1"/>
          <p:nvPr/>
        </p:nvSpPr>
        <p:spPr>
          <a:xfrm>
            <a:off x="8854534" y="2721803"/>
            <a:ext cx="1829025" cy="369332"/>
          </a:xfrm>
          <a:prstGeom prst="rect">
            <a:avLst/>
          </a:prstGeom>
          <a:noFill/>
        </p:spPr>
        <p:txBody>
          <a:bodyPr wrap="square">
            <a:spAutoFit/>
          </a:bodyPr>
          <a:lstStyle/>
          <a:p>
            <a:r>
              <a:rPr lang="zh-CN" altLang="en-US" b="1" dirty="0">
                <a:solidFill>
                  <a:srgbClr val="C00000"/>
                </a:solidFill>
                <a:latin typeface="Times New Roman" panose="02020603050405020304" pitchFamily="18" charset="0"/>
                <a:cs typeface="Times New Roman" panose="02020603050405020304" pitchFamily="18" charset="0"/>
              </a:rPr>
              <a:t>Why this works</a:t>
            </a:r>
            <a:r>
              <a:rPr lang="en-US" altLang="zh-CN" b="1" dirty="0">
                <a:solidFill>
                  <a:srgbClr val="C00000"/>
                </a:solidFill>
                <a:latin typeface="Times New Roman" panose="02020603050405020304" pitchFamily="18" charset="0"/>
                <a:cs typeface="Times New Roman" panose="02020603050405020304" pitchFamily="18" charset="0"/>
              </a:rPr>
              <a:t>?</a:t>
            </a:r>
            <a:endParaRPr lang="zh-CN" altLang="en-US" b="1" dirty="0">
              <a:solidFill>
                <a:srgbClr val="C00000"/>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5D0B44AB-C8C1-881D-351F-79AA66874688}"/>
              </a:ext>
            </a:extLst>
          </p:cNvPr>
          <p:cNvSpPr txBox="1"/>
          <p:nvPr/>
        </p:nvSpPr>
        <p:spPr>
          <a:xfrm>
            <a:off x="6055418" y="5698551"/>
            <a:ext cx="5272601" cy="408623"/>
          </a:xfrm>
          <a:prstGeom prst="round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solidFill>
              <a:srgbClr val="C00000"/>
            </a:solidFill>
          </a:ln>
        </p:spPr>
        <p:txBody>
          <a:bodyPr wrap="square">
            <a:spAutoFit/>
          </a:bodyPr>
          <a:lstStyle/>
          <a:p>
            <a:r>
              <a:rPr lang="en" altLang="zh-CN" dirty="0">
                <a:latin typeface="Arial" panose="020B0604020202020204" pitchFamily="34" charset="0"/>
                <a:cs typeface="Arial" panose="020B0604020202020204" pitchFamily="34" charset="0"/>
              </a:rPr>
              <a:t>Avoid expensive 3D geometric operations entirely</a:t>
            </a:r>
            <a:endParaRPr lang="zh-CN" altLang="en-US" dirty="0">
              <a:latin typeface="Arial" panose="020B0604020202020204" pitchFamily="34" charset="0"/>
              <a:cs typeface="Arial" panose="020B0604020202020204" pitchFamily="34" charset="0"/>
            </a:endParaRPr>
          </a:p>
        </p:txBody>
      </p:sp>
      <p:sp>
        <p:nvSpPr>
          <p:cNvPr id="26" name="爆炸形 1 25">
            <a:extLst>
              <a:ext uri="{FF2B5EF4-FFF2-40B4-BE49-F238E27FC236}">
                <a16:creationId xmlns:a16="http://schemas.microsoft.com/office/drawing/2014/main" id="{75155D7D-2D75-574F-8D0C-1BAB9DB4B4D9}"/>
              </a:ext>
            </a:extLst>
          </p:cNvPr>
          <p:cNvSpPr/>
          <p:nvPr/>
        </p:nvSpPr>
        <p:spPr>
          <a:xfrm>
            <a:off x="10008972" y="4733169"/>
            <a:ext cx="2152371" cy="912758"/>
          </a:xfrm>
          <a:prstGeom prst="irregularSeal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kumimoji="1" lang="en-US" altLang="zh-CN" b="1" dirty="0">
                <a:solidFill>
                  <a:srgbClr val="C00000"/>
                </a:solidFill>
              </a:rPr>
              <a:t>Key Advantage</a:t>
            </a:r>
            <a:endParaRPr kumimoji="1" lang="zh-CN" altLang="en-US" b="1" dirty="0">
              <a:solidFill>
                <a:srgbClr val="C00000"/>
              </a:solidFill>
            </a:endParaRPr>
          </a:p>
        </p:txBody>
      </p:sp>
      <p:sp>
        <p:nvSpPr>
          <p:cNvPr id="11" name="文本框 10">
            <a:extLst>
              <a:ext uri="{FF2B5EF4-FFF2-40B4-BE49-F238E27FC236}">
                <a16:creationId xmlns:a16="http://schemas.microsoft.com/office/drawing/2014/main" id="{4263B556-9837-0EE7-5BBD-8B4636BCF34A}"/>
              </a:ext>
            </a:extLst>
          </p:cNvPr>
          <p:cNvSpPr txBox="1"/>
          <p:nvPr/>
        </p:nvSpPr>
        <p:spPr>
          <a:xfrm>
            <a:off x="1436154" y="5730509"/>
            <a:ext cx="2955694" cy="400110"/>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altLang="zh-CN" sz="2000" b="1" dirty="0">
                <a:latin typeface="Arial" panose="020B0604020202020204" pitchFamily="34" charset="0"/>
                <a:cs typeface="Arial" panose="020B0604020202020204" pitchFamily="34" charset="0"/>
              </a:rPr>
              <a:t>Intrinsic</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triangulation</a:t>
            </a:r>
            <a:endParaRPr lang="zh-CN" altLang="en-US" sz="2000" b="1" dirty="0">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D243B71B-C2AD-47B1-BBDF-929B2E7DFD6F}"/>
              </a:ext>
            </a:extLst>
          </p:cNvPr>
          <p:cNvSpPr/>
          <p:nvPr/>
        </p:nvSpPr>
        <p:spPr>
          <a:xfrm>
            <a:off x="691055" y="904167"/>
            <a:ext cx="4445893" cy="3048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0" name="標題 1">
            <a:extLst>
              <a:ext uri="{FF2B5EF4-FFF2-40B4-BE49-F238E27FC236}">
                <a16:creationId xmlns:a16="http://schemas.microsoft.com/office/drawing/2014/main" id="{5F44BBC3-26FE-26E0-84A1-E23ECE64C727}"/>
              </a:ext>
            </a:extLst>
          </p:cNvPr>
          <p:cNvSpPr>
            <a:spLocks noGrp="1"/>
          </p:cNvSpPr>
          <p:nvPr>
            <p:ph type="title"/>
          </p:nvPr>
        </p:nvSpPr>
        <p:spPr>
          <a:xfrm>
            <a:off x="838200" y="365125"/>
            <a:ext cx="6930957" cy="1078085"/>
          </a:xfrm>
          <a:ln>
            <a:noFill/>
          </a:ln>
        </p:spPr>
        <p:txBody>
          <a:bodyPr anchor="ctr">
            <a:normAutofit/>
          </a:bodyPr>
          <a:lstStyle/>
          <a:p>
            <a:r>
              <a:rPr kumimoji="1" lang="en" altLang="zh-CN" b="1" dirty="0">
                <a:solidFill>
                  <a:srgbClr val="616161"/>
                </a:solidFill>
                <a:latin typeface="Arial" panose="020B0604020202020204" pitchFamily="34" charset="0"/>
                <a:cs typeface="Arial" panose="020B0604020202020204" pitchFamily="34" charset="0"/>
              </a:rPr>
              <a:t>The</a:t>
            </a:r>
            <a:r>
              <a:rPr kumimoji="1" lang="zh-CN" altLang="en-US" b="1" dirty="0">
                <a:solidFill>
                  <a:srgbClr val="616161"/>
                </a:solidFill>
                <a:latin typeface="Arial" panose="020B0604020202020204" pitchFamily="34" charset="0"/>
                <a:cs typeface="Arial" panose="020B0604020202020204" pitchFamily="34" charset="0"/>
              </a:rPr>
              <a:t> </a:t>
            </a:r>
            <a:r>
              <a:rPr kumimoji="1" lang="en-US" altLang="zh-CN" b="1" dirty="0">
                <a:solidFill>
                  <a:srgbClr val="616161"/>
                </a:solidFill>
                <a:latin typeface="Arial" panose="020B0604020202020204" pitchFamily="34" charset="0"/>
                <a:cs typeface="Arial" panose="020B0604020202020204" pitchFamily="34" charset="0"/>
              </a:rPr>
              <a:t>Intrinsic</a:t>
            </a:r>
            <a:r>
              <a:rPr kumimoji="1" lang="zh-CN" altLang="en-US" b="1" dirty="0">
                <a:solidFill>
                  <a:srgbClr val="616161"/>
                </a:solidFill>
                <a:latin typeface="Arial" panose="020B0604020202020204" pitchFamily="34" charset="0"/>
                <a:cs typeface="Arial" panose="020B0604020202020204" pitchFamily="34" charset="0"/>
              </a:rPr>
              <a:t> </a:t>
            </a:r>
            <a:r>
              <a:rPr kumimoji="1" lang="en-US" altLang="zh-CN" b="1" dirty="0">
                <a:solidFill>
                  <a:srgbClr val="616161"/>
                </a:solidFill>
                <a:latin typeface="Arial" panose="020B0604020202020204" pitchFamily="34" charset="0"/>
                <a:cs typeface="Arial" panose="020B0604020202020204" pitchFamily="34" charset="0"/>
              </a:rPr>
              <a:t>Property</a:t>
            </a:r>
            <a:endParaRPr kumimoji="1" lang="zh-TW" altLang="en-US" b="1" dirty="0">
              <a:solidFill>
                <a:srgbClr val="616161"/>
              </a:solidFill>
              <a:latin typeface="Arial" panose="020B0604020202020204" pitchFamily="34" charset="0"/>
              <a:cs typeface="Arial" panose="020B0604020202020204" pitchFamily="34" charset="0"/>
            </a:endParaRPr>
          </a:p>
        </p:txBody>
      </p:sp>
      <p:pic>
        <p:nvPicPr>
          <p:cNvPr id="9" name="图片 8">
            <a:extLst>
              <a:ext uri="{FF2B5EF4-FFF2-40B4-BE49-F238E27FC236}">
                <a16:creationId xmlns:a16="http://schemas.microsoft.com/office/drawing/2014/main" id="{5D209C31-DAF8-40FF-AF92-CEE7371D05BB}"/>
              </a:ext>
            </a:extLst>
          </p:cNvPr>
          <p:cNvPicPr>
            <a:picLocks noChangeAspect="1"/>
          </p:cNvPicPr>
          <p:nvPr/>
        </p:nvPicPr>
        <p:blipFill>
          <a:blip r:embed="rId3"/>
          <a:stretch>
            <a:fillRect/>
          </a:stretch>
        </p:blipFill>
        <p:spPr>
          <a:xfrm>
            <a:off x="529748" y="2318848"/>
            <a:ext cx="5422248" cy="3235345"/>
          </a:xfrm>
          <a:prstGeom prst="rect">
            <a:avLst/>
          </a:prstGeom>
        </p:spPr>
      </p:pic>
    </p:spTree>
    <p:extLst>
      <p:ext uri="{BB962C8B-B14F-4D97-AF65-F5344CB8AC3E}">
        <p14:creationId xmlns:p14="http://schemas.microsoft.com/office/powerpoint/2010/main" val="298103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p:bldP spid="20" grpId="0"/>
      <p:bldP spid="22"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D3044-DE06-7694-BFE2-7037372CC911}"/>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369638A0-3B70-D073-A0C2-D246213FE7AC}"/>
              </a:ext>
            </a:extLst>
          </p:cNvPr>
          <p:cNvSpPr txBox="1"/>
          <p:nvPr/>
        </p:nvSpPr>
        <p:spPr>
          <a:xfrm>
            <a:off x="691055" y="1443210"/>
            <a:ext cx="4549685" cy="568297"/>
          </a:xfrm>
          <a:custGeom>
            <a:avLst/>
            <a:gdLst>
              <a:gd name="connsiteX0" fmla="*/ 0 w 4549685"/>
              <a:gd name="connsiteY0" fmla="*/ 94718 h 568297"/>
              <a:gd name="connsiteX1" fmla="*/ 94718 w 4549685"/>
              <a:gd name="connsiteY1" fmla="*/ 0 h 568297"/>
              <a:gd name="connsiteX2" fmla="*/ 639749 w 4549685"/>
              <a:gd name="connsiteY2" fmla="*/ 0 h 568297"/>
              <a:gd name="connsiteX3" fmla="*/ 1097575 w 4549685"/>
              <a:gd name="connsiteY3" fmla="*/ 0 h 568297"/>
              <a:gd name="connsiteX4" fmla="*/ 1686209 w 4549685"/>
              <a:gd name="connsiteY4" fmla="*/ 0 h 568297"/>
              <a:gd name="connsiteX5" fmla="*/ 2144035 w 4549685"/>
              <a:gd name="connsiteY5" fmla="*/ 0 h 568297"/>
              <a:gd name="connsiteX6" fmla="*/ 2732669 w 4549685"/>
              <a:gd name="connsiteY6" fmla="*/ 0 h 568297"/>
              <a:gd name="connsiteX7" fmla="*/ 3146892 w 4549685"/>
              <a:gd name="connsiteY7" fmla="*/ 0 h 568297"/>
              <a:gd name="connsiteX8" fmla="*/ 3735526 w 4549685"/>
              <a:gd name="connsiteY8" fmla="*/ 0 h 568297"/>
              <a:gd name="connsiteX9" fmla="*/ 4454967 w 4549685"/>
              <a:gd name="connsiteY9" fmla="*/ 0 h 568297"/>
              <a:gd name="connsiteX10" fmla="*/ 4549685 w 4549685"/>
              <a:gd name="connsiteY10" fmla="*/ 94718 h 568297"/>
              <a:gd name="connsiteX11" fmla="*/ 4549685 w 4549685"/>
              <a:gd name="connsiteY11" fmla="*/ 473579 h 568297"/>
              <a:gd name="connsiteX12" fmla="*/ 4454967 w 4549685"/>
              <a:gd name="connsiteY12" fmla="*/ 568297 h 568297"/>
              <a:gd name="connsiteX13" fmla="*/ 3997141 w 4549685"/>
              <a:gd name="connsiteY13" fmla="*/ 568297 h 568297"/>
              <a:gd name="connsiteX14" fmla="*/ 3495712 w 4549685"/>
              <a:gd name="connsiteY14" fmla="*/ 568297 h 568297"/>
              <a:gd name="connsiteX15" fmla="*/ 2950681 w 4549685"/>
              <a:gd name="connsiteY15" fmla="*/ 568297 h 568297"/>
              <a:gd name="connsiteX16" fmla="*/ 2492855 w 4549685"/>
              <a:gd name="connsiteY16" fmla="*/ 568297 h 568297"/>
              <a:gd name="connsiteX17" fmla="*/ 1860619 w 4549685"/>
              <a:gd name="connsiteY17" fmla="*/ 568297 h 568297"/>
              <a:gd name="connsiteX18" fmla="*/ 1315588 w 4549685"/>
              <a:gd name="connsiteY18" fmla="*/ 568297 h 568297"/>
              <a:gd name="connsiteX19" fmla="*/ 683352 w 4549685"/>
              <a:gd name="connsiteY19" fmla="*/ 568297 h 568297"/>
              <a:gd name="connsiteX20" fmla="*/ 94718 w 4549685"/>
              <a:gd name="connsiteY20" fmla="*/ 568297 h 568297"/>
              <a:gd name="connsiteX21" fmla="*/ 0 w 4549685"/>
              <a:gd name="connsiteY21" fmla="*/ 473579 h 568297"/>
              <a:gd name="connsiteX22" fmla="*/ 0 w 4549685"/>
              <a:gd name="connsiteY22" fmla="*/ 94718 h 56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49685" h="568297" fill="none" extrusionOk="0">
                <a:moveTo>
                  <a:pt x="0" y="94718"/>
                </a:moveTo>
                <a:cubicBezTo>
                  <a:pt x="-1878" y="42301"/>
                  <a:pt x="44493" y="1796"/>
                  <a:pt x="94718" y="0"/>
                </a:cubicBezTo>
                <a:cubicBezTo>
                  <a:pt x="287473" y="-375"/>
                  <a:pt x="405587" y="5627"/>
                  <a:pt x="639749" y="0"/>
                </a:cubicBezTo>
                <a:cubicBezTo>
                  <a:pt x="873911" y="-5627"/>
                  <a:pt x="1001338" y="12839"/>
                  <a:pt x="1097575" y="0"/>
                </a:cubicBezTo>
                <a:cubicBezTo>
                  <a:pt x="1193812" y="-12839"/>
                  <a:pt x="1493110" y="32932"/>
                  <a:pt x="1686209" y="0"/>
                </a:cubicBezTo>
                <a:cubicBezTo>
                  <a:pt x="1879308" y="-32932"/>
                  <a:pt x="2032810" y="34817"/>
                  <a:pt x="2144035" y="0"/>
                </a:cubicBezTo>
                <a:cubicBezTo>
                  <a:pt x="2255260" y="-34817"/>
                  <a:pt x="2551967" y="4018"/>
                  <a:pt x="2732669" y="0"/>
                </a:cubicBezTo>
                <a:cubicBezTo>
                  <a:pt x="2913371" y="-4018"/>
                  <a:pt x="2979810" y="18113"/>
                  <a:pt x="3146892" y="0"/>
                </a:cubicBezTo>
                <a:cubicBezTo>
                  <a:pt x="3313974" y="-18113"/>
                  <a:pt x="3487755" y="58951"/>
                  <a:pt x="3735526" y="0"/>
                </a:cubicBezTo>
                <a:cubicBezTo>
                  <a:pt x="3983297" y="-58951"/>
                  <a:pt x="4155427" y="51921"/>
                  <a:pt x="4454967" y="0"/>
                </a:cubicBezTo>
                <a:cubicBezTo>
                  <a:pt x="4506021" y="705"/>
                  <a:pt x="4551129" y="46319"/>
                  <a:pt x="4549685" y="94718"/>
                </a:cubicBezTo>
                <a:cubicBezTo>
                  <a:pt x="4573333" y="179126"/>
                  <a:pt x="4510537" y="320602"/>
                  <a:pt x="4549685" y="473579"/>
                </a:cubicBezTo>
                <a:cubicBezTo>
                  <a:pt x="4551794" y="525332"/>
                  <a:pt x="4507030" y="570013"/>
                  <a:pt x="4454967" y="568297"/>
                </a:cubicBezTo>
                <a:cubicBezTo>
                  <a:pt x="4299453" y="580457"/>
                  <a:pt x="4169432" y="514283"/>
                  <a:pt x="3997141" y="568297"/>
                </a:cubicBezTo>
                <a:cubicBezTo>
                  <a:pt x="3824850" y="622311"/>
                  <a:pt x="3724654" y="533490"/>
                  <a:pt x="3495712" y="568297"/>
                </a:cubicBezTo>
                <a:cubicBezTo>
                  <a:pt x="3266770" y="603104"/>
                  <a:pt x="3217094" y="555260"/>
                  <a:pt x="2950681" y="568297"/>
                </a:cubicBezTo>
                <a:cubicBezTo>
                  <a:pt x="2684268" y="581334"/>
                  <a:pt x="2674945" y="555303"/>
                  <a:pt x="2492855" y="568297"/>
                </a:cubicBezTo>
                <a:cubicBezTo>
                  <a:pt x="2310765" y="581291"/>
                  <a:pt x="2053832" y="530919"/>
                  <a:pt x="1860619" y="568297"/>
                </a:cubicBezTo>
                <a:cubicBezTo>
                  <a:pt x="1667406" y="605675"/>
                  <a:pt x="1566232" y="548045"/>
                  <a:pt x="1315588" y="568297"/>
                </a:cubicBezTo>
                <a:cubicBezTo>
                  <a:pt x="1064944" y="588549"/>
                  <a:pt x="864382" y="493261"/>
                  <a:pt x="683352" y="568297"/>
                </a:cubicBezTo>
                <a:cubicBezTo>
                  <a:pt x="502322" y="643333"/>
                  <a:pt x="361622" y="567920"/>
                  <a:pt x="94718" y="568297"/>
                </a:cubicBezTo>
                <a:cubicBezTo>
                  <a:pt x="41194" y="572740"/>
                  <a:pt x="2228" y="522138"/>
                  <a:pt x="0" y="473579"/>
                </a:cubicBezTo>
                <a:cubicBezTo>
                  <a:pt x="-18602" y="389257"/>
                  <a:pt x="38320" y="191737"/>
                  <a:pt x="0" y="94718"/>
                </a:cubicBezTo>
                <a:close/>
              </a:path>
              <a:path w="4549685" h="568297" stroke="0" extrusionOk="0">
                <a:moveTo>
                  <a:pt x="0" y="94718"/>
                </a:moveTo>
                <a:cubicBezTo>
                  <a:pt x="-4578" y="39583"/>
                  <a:pt x="37846" y="1712"/>
                  <a:pt x="94718" y="0"/>
                </a:cubicBezTo>
                <a:cubicBezTo>
                  <a:pt x="292162" y="-20878"/>
                  <a:pt x="514237" y="58358"/>
                  <a:pt x="726954" y="0"/>
                </a:cubicBezTo>
                <a:cubicBezTo>
                  <a:pt x="939671" y="-58358"/>
                  <a:pt x="1040620" y="2749"/>
                  <a:pt x="1228383" y="0"/>
                </a:cubicBezTo>
                <a:cubicBezTo>
                  <a:pt x="1416146" y="-2749"/>
                  <a:pt x="1571251" y="13911"/>
                  <a:pt x="1686209" y="0"/>
                </a:cubicBezTo>
                <a:cubicBezTo>
                  <a:pt x="1801167" y="-13911"/>
                  <a:pt x="2093381" y="65961"/>
                  <a:pt x="2274843" y="0"/>
                </a:cubicBezTo>
                <a:cubicBezTo>
                  <a:pt x="2456305" y="-65961"/>
                  <a:pt x="2574195" y="50031"/>
                  <a:pt x="2776271" y="0"/>
                </a:cubicBezTo>
                <a:cubicBezTo>
                  <a:pt x="2978347" y="-50031"/>
                  <a:pt x="3183358" y="41376"/>
                  <a:pt x="3408507" y="0"/>
                </a:cubicBezTo>
                <a:cubicBezTo>
                  <a:pt x="3633656" y="-41376"/>
                  <a:pt x="3694126" y="2296"/>
                  <a:pt x="3866333" y="0"/>
                </a:cubicBezTo>
                <a:cubicBezTo>
                  <a:pt x="4038540" y="-2296"/>
                  <a:pt x="4210689" y="62439"/>
                  <a:pt x="4454967" y="0"/>
                </a:cubicBezTo>
                <a:cubicBezTo>
                  <a:pt x="4511218" y="947"/>
                  <a:pt x="4547999" y="42134"/>
                  <a:pt x="4549685" y="94718"/>
                </a:cubicBezTo>
                <a:cubicBezTo>
                  <a:pt x="4581006" y="282112"/>
                  <a:pt x="4544050" y="328634"/>
                  <a:pt x="4549685" y="473579"/>
                </a:cubicBezTo>
                <a:cubicBezTo>
                  <a:pt x="4552053" y="523550"/>
                  <a:pt x="4514979" y="563332"/>
                  <a:pt x="4454967" y="568297"/>
                </a:cubicBezTo>
                <a:cubicBezTo>
                  <a:pt x="4213442" y="633069"/>
                  <a:pt x="4029849" y="522750"/>
                  <a:pt x="3909936" y="568297"/>
                </a:cubicBezTo>
                <a:cubicBezTo>
                  <a:pt x="3790023" y="613844"/>
                  <a:pt x="3670684" y="536702"/>
                  <a:pt x="3452110" y="568297"/>
                </a:cubicBezTo>
                <a:cubicBezTo>
                  <a:pt x="3233536" y="599892"/>
                  <a:pt x="3159322" y="566635"/>
                  <a:pt x="2907079" y="568297"/>
                </a:cubicBezTo>
                <a:cubicBezTo>
                  <a:pt x="2654836" y="569959"/>
                  <a:pt x="2496187" y="565166"/>
                  <a:pt x="2274843" y="568297"/>
                </a:cubicBezTo>
                <a:cubicBezTo>
                  <a:pt x="2053499" y="571428"/>
                  <a:pt x="1944755" y="508220"/>
                  <a:pt x="1729811" y="568297"/>
                </a:cubicBezTo>
                <a:cubicBezTo>
                  <a:pt x="1514867" y="628374"/>
                  <a:pt x="1439920" y="550587"/>
                  <a:pt x="1315588" y="568297"/>
                </a:cubicBezTo>
                <a:cubicBezTo>
                  <a:pt x="1191256" y="586007"/>
                  <a:pt x="1030685" y="556611"/>
                  <a:pt x="857762" y="568297"/>
                </a:cubicBezTo>
                <a:cubicBezTo>
                  <a:pt x="684839" y="579983"/>
                  <a:pt x="302961" y="554842"/>
                  <a:pt x="94718" y="568297"/>
                </a:cubicBezTo>
                <a:cubicBezTo>
                  <a:pt x="47233" y="567276"/>
                  <a:pt x="328" y="529004"/>
                  <a:pt x="0" y="473579"/>
                </a:cubicBezTo>
                <a:cubicBezTo>
                  <a:pt x="-28519" y="327924"/>
                  <a:pt x="44660" y="192567"/>
                  <a:pt x="0" y="94718"/>
                </a:cubicBezTo>
                <a:close/>
              </a:path>
            </a:pathLst>
          </a:custGeom>
          <a:ln w="19050">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tIns="0" bIns="108000" anchor="ctr">
            <a:spAutoFit/>
          </a:bodyPr>
          <a:lstStyle/>
          <a:p>
            <a:pPr algn="ctr">
              <a:lnSpc>
                <a:spcPct val="150000"/>
              </a:lnSpc>
            </a:pPr>
            <a:r>
              <a:rPr lang="en" altLang="zh-CN" sz="2000" dirty="0">
                <a:solidFill>
                  <a:srgbClr val="616161"/>
                </a:solidFill>
                <a:latin typeface="Arial" panose="020B0604020202020204" pitchFamily="34" charset="0"/>
                <a:cs typeface="Arial" panose="020B0604020202020204" pitchFamily="34" charset="0"/>
              </a:rPr>
              <a:t>Voronoi-guided localized computation</a:t>
            </a:r>
            <a:endParaRPr lang="zh-CN" altLang="en-US" sz="2000" dirty="0">
              <a:solidFill>
                <a:srgbClr val="616161"/>
              </a:solidFill>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EBC1953A-6C66-1506-7321-8003781D824B}"/>
              </a:ext>
            </a:extLst>
          </p:cNvPr>
          <p:cNvPicPr>
            <a:picLocks noChangeAspect="1"/>
          </p:cNvPicPr>
          <p:nvPr/>
        </p:nvPicPr>
        <p:blipFill>
          <a:blip r:embed="rId3"/>
          <a:stretch>
            <a:fillRect/>
          </a:stretch>
        </p:blipFill>
        <p:spPr>
          <a:xfrm>
            <a:off x="1031829" y="2406268"/>
            <a:ext cx="3506051" cy="3306418"/>
          </a:xfrm>
          <a:prstGeom prst="rect">
            <a:avLst/>
          </a:prstGeom>
        </p:spPr>
      </p:pic>
      <p:sp>
        <p:nvSpPr>
          <p:cNvPr id="9" name="文本框 8">
            <a:extLst>
              <a:ext uri="{FF2B5EF4-FFF2-40B4-BE49-F238E27FC236}">
                <a16:creationId xmlns:a16="http://schemas.microsoft.com/office/drawing/2014/main" id="{A04C7442-923E-BD1D-359C-1A77171C8A01}"/>
              </a:ext>
            </a:extLst>
          </p:cNvPr>
          <p:cNvSpPr txBox="1"/>
          <p:nvPr/>
        </p:nvSpPr>
        <p:spPr>
          <a:xfrm>
            <a:off x="5855064" y="1445587"/>
            <a:ext cx="5498736" cy="871970"/>
          </a:xfrm>
          <a:prstGeom prst="rect">
            <a:avLst/>
          </a:prstGeom>
          <a:noFill/>
          <a:ln w="19050">
            <a:solidFill>
              <a:schemeClr val="accent1"/>
            </a:solidFill>
            <a:extLst>
              <a:ext uri="{C807C97D-BFC1-408E-A445-0C87EB9F89A2}">
                <ask:lineSketchStyleProps xmlns:ask="http://schemas.microsoft.com/office/drawing/2018/sketchyshapes" sd="2362110430">
                  <a:custGeom>
                    <a:avLst/>
                    <a:gdLst>
                      <a:gd name="connsiteX0" fmla="*/ 0 w 6098192"/>
                      <a:gd name="connsiteY0" fmla="*/ 0 h 871970"/>
                      <a:gd name="connsiteX1" fmla="*/ 6098192 w 6098192"/>
                      <a:gd name="connsiteY1" fmla="*/ 0 h 871970"/>
                      <a:gd name="connsiteX2" fmla="*/ 6098192 w 6098192"/>
                      <a:gd name="connsiteY2" fmla="*/ 871970 h 871970"/>
                      <a:gd name="connsiteX3" fmla="*/ 0 w 6098192"/>
                      <a:gd name="connsiteY3" fmla="*/ 871970 h 871970"/>
                      <a:gd name="connsiteX4" fmla="*/ 0 w 6098192"/>
                      <a:gd name="connsiteY4" fmla="*/ 0 h 87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8192" h="871970" extrusionOk="0">
                        <a:moveTo>
                          <a:pt x="0" y="0"/>
                        </a:moveTo>
                        <a:cubicBezTo>
                          <a:pt x="1583286" y="-81368"/>
                          <a:pt x="4105299" y="112793"/>
                          <a:pt x="6098192" y="0"/>
                        </a:cubicBezTo>
                        <a:cubicBezTo>
                          <a:pt x="6109097" y="234950"/>
                          <a:pt x="6057143" y="543138"/>
                          <a:pt x="6098192" y="871970"/>
                        </a:cubicBezTo>
                        <a:cubicBezTo>
                          <a:pt x="5422851" y="780336"/>
                          <a:pt x="711353" y="833855"/>
                          <a:pt x="0" y="871970"/>
                        </a:cubicBezTo>
                        <a:cubicBezTo>
                          <a:pt x="-42793" y="730670"/>
                          <a:pt x="-41473" y="310892"/>
                          <a:pt x="0" y="0"/>
                        </a:cubicBezTo>
                        <a:close/>
                      </a:path>
                    </a:pathLst>
                  </a:custGeom>
                  <ask:type>
                    <ask:lineSketchNone/>
                  </ask:type>
                </ask:lineSketchStyleProps>
              </a:ext>
            </a:extLst>
          </a:ln>
        </p:spPr>
        <p:txBody>
          <a:bodyPr wrap="square">
            <a:spAutoFit/>
          </a:bodyPr>
          <a:lstStyle/>
          <a:p>
            <a:pPr>
              <a:lnSpc>
                <a:spcPct val="150000"/>
              </a:lnSpc>
            </a:pPr>
            <a:r>
              <a:rPr lang="en" altLang="zh-CN" b="1" dirty="0">
                <a:solidFill>
                  <a:srgbClr val="C00000"/>
                </a:solidFill>
                <a:latin typeface="Arial" panose="020B0604020202020204" pitchFamily="34" charset="0"/>
                <a:cs typeface="Arial" panose="020B0604020202020204" pitchFamily="34" charset="0"/>
              </a:rPr>
              <a:t>Key Observation</a:t>
            </a:r>
            <a:r>
              <a:rPr lang="en" altLang="zh-CN" dirty="0">
                <a:solidFill>
                  <a:schemeClr val="bg2">
                    <a:lumMod val="25000"/>
                  </a:schemeClr>
                </a:solidFill>
                <a:latin typeface="Arial" panose="020B0604020202020204" pitchFamily="34" charset="0"/>
                <a:cs typeface="Arial" panose="020B0604020202020204" pitchFamily="34" charset="0"/>
              </a:rPr>
              <a:t>:</a:t>
            </a:r>
            <a:r>
              <a:rPr lang="zh-CN" altLang="en-US" dirty="0">
                <a:solidFill>
                  <a:schemeClr val="bg2">
                    <a:lumMod val="25000"/>
                  </a:schemeClr>
                </a:solidFill>
                <a:latin typeface="Arial" panose="020B0604020202020204" pitchFamily="34" charset="0"/>
                <a:cs typeface="Arial" panose="020B0604020202020204" pitchFamily="34" charset="0"/>
              </a:rPr>
              <a:t> </a:t>
            </a:r>
            <a:r>
              <a:rPr lang="en" altLang="zh-CN" dirty="0">
                <a:solidFill>
                  <a:schemeClr val="bg2">
                    <a:lumMod val="25000"/>
                  </a:schemeClr>
                </a:solidFill>
                <a:latin typeface="Arial" panose="020B0604020202020204" pitchFamily="34" charset="0"/>
                <a:cs typeface="Arial" panose="020B0604020202020204" pitchFamily="34" charset="0"/>
              </a:rPr>
              <a:t>The offset of each primitive is CONFINED to its corresponding Voronoi cell</a:t>
            </a:r>
            <a:endParaRPr lang="zh-CN" altLang="en-US" dirty="0">
              <a:solidFill>
                <a:schemeClr val="bg2">
                  <a:lumMod val="25000"/>
                </a:schemeClr>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FF75A7EE-17B5-A111-C67C-EAF9B146327C}"/>
              </a:ext>
            </a:extLst>
          </p:cNvPr>
          <p:cNvSpPr txBox="1"/>
          <p:nvPr/>
        </p:nvSpPr>
        <p:spPr>
          <a:xfrm>
            <a:off x="5780784" y="3429000"/>
            <a:ext cx="5213395" cy="1338828"/>
          </a:xfrm>
          <a:prstGeom prst="rect">
            <a:avLst/>
          </a:prstGeom>
          <a:noFill/>
        </p:spPr>
        <p:txBody>
          <a:bodyPr wrap="square">
            <a:spAutoFit/>
          </a:bodyPr>
          <a:lstStyle/>
          <a:p>
            <a:pPr>
              <a:lnSpc>
                <a:spcPct val="90000"/>
              </a:lnSpc>
            </a:pPr>
            <a:r>
              <a:rPr lang="zh-CN" altLang="en-US" dirty="0">
                <a:latin typeface="Arial" panose="020B0604020202020204" pitchFamily="34" charset="0"/>
                <a:cs typeface="Arial" panose="020B0604020202020204" pitchFamily="34" charset="0"/>
              </a:rPr>
              <a:t>- </a:t>
            </a:r>
            <a:r>
              <a:rPr lang="en" altLang="zh-CN" dirty="0">
                <a:latin typeface="Arial" panose="020B0604020202020204" pitchFamily="34" charset="0"/>
                <a:cs typeface="Arial" panose="020B0604020202020204" pitchFamily="34" charset="0"/>
              </a:rPr>
              <a:t>Independent extraction per segment </a:t>
            </a:r>
          </a:p>
          <a:p>
            <a:pPr>
              <a:lnSpc>
                <a:spcPct val="90000"/>
              </a:lnSpc>
            </a:pPr>
            <a:endParaRPr lang="en" altLang="zh-CN" dirty="0">
              <a:latin typeface="Arial" panose="020B0604020202020204" pitchFamily="34" charset="0"/>
              <a:cs typeface="Arial" panose="020B0604020202020204" pitchFamily="34" charset="0"/>
            </a:endParaRPr>
          </a:p>
          <a:p>
            <a:pPr>
              <a:lnSpc>
                <a:spcPct val="90000"/>
              </a:lnSpc>
            </a:pPr>
            <a:r>
              <a:rPr lang="en" altLang="zh-CN" dirty="0">
                <a:latin typeface="Arial" panose="020B0604020202020204" pitchFamily="34" charset="0"/>
                <a:cs typeface="Arial" panose="020B0604020202020204" pitchFamily="34" charset="0"/>
              </a:rPr>
              <a:t>- Self-intersections handled by boundaries</a:t>
            </a:r>
          </a:p>
          <a:p>
            <a:pPr>
              <a:lnSpc>
                <a:spcPct val="90000"/>
              </a:lnSpc>
            </a:pPr>
            <a:endParaRPr lang="en" altLang="zh-CN" dirty="0">
              <a:latin typeface="Arial" panose="020B0604020202020204" pitchFamily="34" charset="0"/>
              <a:cs typeface="Arial" panose="020B0604020202020204" pitchFamily="34" charset="0"/>
            </a:endParaRPr>
          </a:p>
          <a:p>
            <a:pPr>
              <a:lnSpc>
                <a:spcPct val="90000"/>
              </a:lnSpc>
            </a:pPr>
            <a:r>
              <a:rPr lang="en" altLang="zh-CN" dirty="0">
                <a:latin typeface="Arial" panose="020B0604020202020204" pitchFamily="34" charset="0"/>
                <a:cs typeface="Arial" panose="020B0604020202020204" pitchFamily="34" charset="0"/>
              </a:rPr>
              <a:t>- Embarrassingly parallel computation</a:t>
            </a:r>
          </a:p>
        </p:txBody>
      </p:sp>
      <p:sp>
        <p:nvSpPr>
          <p:cNvPr id="13" name="下箭头 12">
            <a:extLst>
              <a:ext uri="{FF2B5EF4-FFF2-40B4-BE49-F238E27FC236}">
                <a16:creationId xmlns:a16="http://schemas.microsoft.com/office/drawing/2014/main" id="{A4C38790-CDDC-1FF0-0C11-6B612E984639}"/>
              </a:ext>
            </a:extLst>
          </p:cNvPr>
          <p:cNvSpPr/>
          <p:nvPr/>
        </p:nvSpPr>
        <p:spPr>
          <a:xfrm>
            <a:off x="8298770" y="2475709"/>
            <a:ext cx="217088" cy="871970"/>
          </a:xfrm>
          <a:prstGeom prst="down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9C4B543B-20DB-1103-8BC6-C557BF57C5C5}"/>
              </a:ext>
            </a:extLst>
          </p:cNvPr>
          <p:cNvSpPr txBox="1"/>
          <p:nvPr/>
        </p:nvSpPr>
        <p:spPr>
          <a:xfrm>
            <a:off x="8515857" y="2701331"/>
            <a:ext cx="2478321" cy="369332"/>
          </a:xfrm>
          <a:prstGeom prst="rect">
            <a:avLst/>
          </a:prstGeom>
          <a:noFill/>
        </p:spPr>
        <p:txBody>
          <a:bodyPr wrap="square">
            <a:spAutoFit/>
          </a:bodyPr>
          <a:lstStyle/>
          <a:p>
            <a:r>
              <a:rPr lang="en-US" altLang="zh-CN" b="1" dirty="0">
                <a:solidFill>
                  <a:srgbClr val="C00000"/>
                </a:solidFill>
                <a:latin typeface="Times New Roman" panose="02020603050405020304" pitchFamily="18" charset="0"/>
                <a:cs typeface="Times New Roman" panose="02020603050405020304" pitchFamily="18" charset="0"/>
              </a:rPr>
              <a:t>Practical Implications </a:t>
            </a:r>
            <a:endParaRPr lang="zh-CN" altLang="en-US" b="1" dirty="0">
              <a:solidFill>
                <a:srgbClr val="C00000"/>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221E53BC-65EE-FF18-7158-9F8ADC28A2AF}"/>
              </a:ext>
            </a:extLst>
          </p:cNvPr>
          <p:cNvSpPr txBox="1"/>
          <p:nvPr/>
        </p:nvSpPr>
        <p:spPr>
          <a:xfrm>
            <a:off x="5805454" y="5698551"/>
            <a:ext cx="5272601" cy="715089"/>
          </a:xfrm>
          <a:prstGeom prst="round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solidFill>
              <a:srgbClr val="C00000"/>
            </a:solidFill>
          </a:ln>
        </p:spPr>
        <p:txBody>
          <a:bodyPr wrap="square">
            <a:spAutoFit/>
          </a:bodyPr>
          <a:lstStyle/>
          <a:p>
            <a:r>
              <a:rPr lang="en" altLang="zh-CN" dirty="0">
                <a:latin typeface="Arial" panose="020B0604020202020204" pitchFamily="34" charset="0"/>
                <a:cs typeface="Arial" panose="020B0604020202020204" pitchFamily="34" charset="0"/>
              </a:rPr>
              <a:t>Localized processing preserves geometric features while avoiding costly global operations</a:t>
            </a:r>
            <a:endParaRPr lang="zh-CN" altLang="en-US" dirty="0">
              <a:latin typeface="Arial" panose="020B0604020202020204" pitchFamily="34" charset="0"/>
              <a:cs typeface="Arial" panose="020B0604020202020204" pitchFamily="34" charset="0"/>
            </a:endParaRPr>
          </a:p>
        </p:txBody>
      </p:sp>
      <p:sp>
        <p:nvSpPr>
          <p:cNvPr id="17" name="爆炸形 1 16">
            <a:extLst>
              <a:ext uri="{FF2B5EF4-FFF2-40B4-BE49-F238E27FC236}">
                <a16:creationId xmlns:a16="http://schemas.microsoft.com/office/drawing/2014/main" id="{7F19BEE1-4464-46B1-A896-3DA2AC3F9B36}"/>
              </a:ext>
            </a:extLst>
          </p:cNvPr>
          <p:cNvSpPr/>
          <p:nvPr/>
        </p:nvSpPr>
        <p:spPr>
          <a:xfrm>
            <a:off x="9682914" y="4776810"/>
            <a:ext cx="2152371" cy="912758"/>
          </a:xfrm>
          <a:prstGeom prst="irregularSeal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kumimoji="1" lang="en-US" altLang="zh-CN" b="1" dirty="0">
                <a:solidFill>
                  <a:srgbClr val="C00000"/>
                </a:solidFill>
              </a:rPr>
              <a:t>Key Advantage</a:t>
            </a:r>
            <a:endParaRPr kumimoji="1" lang="zh-CN" altLang="en-US" b="1" dirty="0">
              <a:solidFill>
                <a:srgbClr val="C00000"/>
              </a:solidFill>
            </a:endParaRPr>
          </a:p>
        </p:txBody>
      </p:sp>
      <p:sp>
        <p:nvSpPr>
          <p:cNvPr id="14" name="矩形 13">
            <a:extLst>
              <a:ext uri="{FF2B5EF4-FFF2-40B4-BE49-F238E27FC236}">
                <a16:creationId xmlns:a16="http://schemas.microsoft.com/office/drawing/2014/main" id="{240FD60E-1657-4070-95F4-F1D98E4CAB15}"/>
              </a:ext>
            </a:extLst>
          </p:cNvPr>
          <p:cNvSpPr/>
          <p:nvPr/>
        </p:nvSpPr>
        <p:spPr>
          <a:xfrm>
            <a:off x="751322" y="904167"/>
            <a:ext cx="7105529" cy="304800"/>
          </a:xfrm>
          <a:prstGeom prst="rect">
            <a:avLst/>
          </a:prstGeom>
          <a:solidFill>
            <a:srgbClr val="DD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標題 1">
            <a:extLst>
              <a:ext uri="{FF2B5EF4-FFF2-40B4-BE49-F238E27FC236}">
                <a16:creationId xmlns:a16="http://schemas.microsoft.com/office/drawing/2014/main" id="{CB7C4481-2CA1-62EB-715D-13E787DA59F4}"/>
              </a:ext>
            </a:extLst>
          </p:cNvPr>
          <p:cNvSpPr>
            <a:spLocks noGrp="1"/>
          </p:cNvSpPr>
          <p:nvPr>
            <p:ph type="title"/>
          </p:nvPr>
        </p:nvSpPr>
        <p:spPr>
          <a:xfrm>
            <a:off x="838200" y="365125"/>
            <a:ext cx="10515600" cy="1078085"/>
          </a:xfrm>
        </p:spPr>
        <p:txBody>
          <a:bodyPr>
            <a:normAutofit/>
          </a:bodyPr>
          <a:lstStyle/>
          <a:p>
            <a:r>
              <a:rPr kumimoji="1" lang="en" altLang="zh-CN" sz="3200" b="1" dirty="0">
                <a:solidFill>
                  <a:srgbClr val="616161"/>
                </a:solidFill>
                <a:latin typeface="Arial" panose="020B0604020202020204" pitchFamily="34" charset="0"/>
                <a:cs typeface="Arial" panose="020B0604020202020204" pitchFamily="34" charset="0"/>
              </a:rPr>
              <a:t>How to Maintain Feature Precision?</a:t>
            </a:r>
            <a:endParaRPr kumimoji="1" lang="zh-TW" altLang="en-US" sz="3200" b="1" dirty="0">
              <a:solidFill>
                <a:srgbClr val="6161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6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animBg="1"/>
      <p:bldP spid="15" grpId="0"/>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92337-9644-5D21-FAC3-90BB3C2ED8E8}"/>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E3502DC5-C21C-A908-EB2C-AEBDE183754A}"/>
              </a:ext>
            </a:extLst>
          </p:cNvPr>
          <p:cNvSpPr/>
          <p:nvPr/>
        </p:nvSpPr>
        <p:spPr>
          <a:xfrm>
            <a:off x="691055" y="904167"/>
            <a:ext cx="4498311" cy="304800"/>
          </a:xfrm>
          <a:prstGeom prst="rect">
            <a:avLst/>
          </a:prstGeom>
          <a:solidFill>
            <a:srgbClr val="FF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4CBCA15E-3CB1-D465-EEE1-CB3CFA0DDC6F}"/>
              </a:ext>
            </a:extLst>
          </p:cNvPr>
          <p:cNvSpPr>
            <a:spLocks noGrp="1"/>
          </p:cNvSpPr>
          <p:nvPr>
            <p:ph type="title"/>
          </p:nvPr>
        </p:nvSpPr>
        <p:spPr>
          <a:xfrm>
            <a:off x="838200" y="365125"/>
            <a:ext cx="7606990" cy="1078085"/>
          </a:xfrm>
          <a:ln>
            <a:noFill/>
          </a:ln>
        </p:spPr>
        <p:txBody>
          <a:bodyPr>
            <a:normAutofit/>
          </a:bodyPr>
          <a:lstStyle/>
          <a:p>
            <a:r>
              <a:rPr kumimoji="1" lang="en" altLang="zh-CN" sz="3200" b="1" dirty="0">
                <a:solidFill>
                  <a:srgbClr val="616161"/>
                </a:solidFill>
                <a:latin typeface="Arial" panose="020B0604020202020204" pitchFamily="34" charset="0"/>
                <a:cs typeface="Arial" panose="020B0604020202020204" pitchFamily="34" charset="0"/>
              </a:rPr>
              <a:t>Our Method Overview</a:t>
            </a:r>
            <a:endParaRPr kumimoji="1" lang="zh-TW" altLang="en-US" sz="3200" b="1" dirty="0">
              <a:solidFill>
                <a:srgbClr val="616161"/>
              </a:solidFill>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F0C5454B-9F78-E2FF-0FF0-2326930281F9}"/>
              </a:ext>
            </a:extLst>
          </p:cNvPr>
          <p:cNvSpPr/>
          <p:nvPr/>
        </p:nvSpPr>
        <p:spPr>
          <a:xfrm>
            <a:off x="124530" y="2241072"/>
            <a:ext cx="2701347" cy="1427762"/>
          </a:xfrm>
          <a:custGeom>
            <a:avLst/>
            <a:gdLst>
              <a:gd name="connsiteX0" fmla="*/ 0 w 2701347"/>
              <a:gd name="connsiteY0" fmla="*/ 0 h 1427762"/>
              <a:gd name="connsiteX1" fmla="*/ 513256 w 2701347"/>
              <a:gd name="connsiteY1" fmla="*/ 0 h 1427762"/>
              <a:gd name="connsiteX2" fmla="*/ 972485 w 2701347"/>
              <a:gd name="connsiteY2" fmla="*/ 0 h 1427762"/>
              <a:gd name="connsiteX3" fmla="*/ 1566781 w 2701347"/>
              <a:gd name="connsiteY3" fmla="*/ 0 h 1427762"/>
              <a:gd name="connsiteX4" fmla="*/ 2080037 w 2701347"/>
              <a:gd name="connsiteY4" fmla="*/ 0 h 1427762"/>
              <a:gd name="connsiteX5" fmla="*/ 2701347 w 2701347"/>
              <a:gd name="connsiteY5" fmla="*/ 0 h 1427762"/>
              <a:gd name="connsiteX6" fmla="*/ 2701347 w 2701347"/>
              <a:gd name="connsiteY6" fmla="*/ 504476 h 1427762"/>
              <a:gd name="connsiteX7" fmla="*/ 2701347 w 2701347"/>
              <a:gd name="connsiteY7" fmla="*/ 980397 h 1427762"/>
              <a:gd name="connsiteX8" fmla="*/ 2701347 w 2701347"/>
              <a:gd name="connsiteY8" fmla="*/ 1427762 h 1427762"/>
              <a:gd name="connsiteX9" fmla="*/ 2215105 w 2701347"/>
              <a:gd name="connsiteY9" fmla="*/ 1427762 h 1427762"/>
              <a:gd name="connsiteX10" fmla="*/ 1674835 w 2701347"/>
              <a:gd name="connsiteY10" fmla="*/ 1427762 h 1427762"/>
              <a:gd name="connsiteX11" fmla="*/ 1134566 w 2701347"/>
              <a:gd name="connsiteY11" fmla="*/ 1427762 h 1427762"/>
              <a:gd name="connsiteX12" fmla="*/ 621310 w 2701347"/>
              <a:gd name="connsiteY12" fmla="*/ 1427762 h 1427762"/>
              <a:gd name="connsiteX13" fmla="*/ 0 w 2701347"/>
              <a:gd name="connsiteY13" fmla="*/ 1427762 h 1427762"/>
              <a:gd name="connsiteX14" fmla="*/ 0 w 2701347"/>
              <a:gd name="connsiteY14" fmla="*/ 923286 h 1427762"/>
              <a:gd name="connsiteX15" fmla="*/ 0 w 2701347"/>
              <a:gd name="connsiteY15" fmla="*/ 418810 h 1427762"/>
              <a:gd name="connsiteX16" fmla="*/ 0 w 2701347"/>
              <a:gd name="connsiteY16" fmla="*/ 0 h 14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1347" h="1427762" extrusionOk="0">
                <a:moveTo>
                  <a:pt x="0" y="0"/>
                </a:moveTo>
                <a:cubicBezTo>
                  <a:pt x="169183" y="-47182"/>
                  <a:pt x="295962" y="56922"/>
                  <a:pt x="513256" y="0"/>
                </a:cubicBezTo>
                <a:cubicBezTo>
                  <a:pt x="730550" y="-56922"/>
                  <a:pt x="802973" y="27199"/>
                  <a:pt x="972485" y="0"/>
                </a:cubicBezTo>
                <a:cubicBezTo>
                  <a:pt x="1141997" y="-27199"/>
                  <a:pt x="1367100" y="56407"/>
                  <a:pt x="1566781" y="0"/>
                </a:cubicBezTo>
                <a:cubicBezTo>
                  <a:pt x="1766462" y="-56407"/>
                  <a:pt x="1971381" y="34618"/>
                  <a:pt x="2080037" y="0"/>
                </a:cubicBezTo>
                <a:cubicBezTo>
                  <a:pt x="2188693" y="-34618"/>
                  <a:pt x="2515486" y="6762"/>
                  <a:pt x="2701347" y="0"/>
                </a:cubicBezTo>
                <a:cubicBezTo>
                  <a:pt x="2721279" y="144014"/>
                  <a:pt x="2679460" y="377209"/>
                  <a:pt x="2701347" y="504476"/>
                </a:cubicBezTo>
                <a:cubicBezTo>
                  <a:pt x="2723234" y="631743"/>
                  <a:pt x="2663775" y="788333"/>
                  <a:pt x="2701347" y="980397"/>
                </a:cubicBezTo>
                <a:cubicBezTo>
                  <a:pt x="2738919" y="1172461"/>
                  <a:pt x="2677321" y="1225247"/>
                  <a:pt x="2701347" y="1427762"/>
                </a:cubicBezTo>
                <a:cubicBezTo>
                  <a:pt x="2597392" y="1434220"/>
                  <a:pt x="2436419" y="1384653"/>
                  <a:pt x="2215105" y="1427762"/>
                </a:cubicBezTo>
                <a:cubicBezTo>
                  <a:pt x="1993791" y="1470871"/>
                  <a:pt x="1868441" y="1390325"/>
                  <a:pt x="1674835" y="1427762"/>
                </a:cubicBezTo>
                <a:cubicBezTo>
                  <a:pt x="1481229" y="1465199"/>
                  <a:pt x="1281817" y="1363849"/>
                  <a:pt x="1134566" y="1427762"/>
                </a:cubicBezTo>
                <a:cubicBezTo>
                  <a:pt x="987315" y="1491675"/>
                  <a:pt x="826574" y="1374235"/>
                  <a:pt x="621310" y="1427762"/>
                </a:cubicBezTo>
                <a:cubicBezTo>
                  <a:pt x="416046" y="1481289"/>
                  <a:pt x="218938" y="1393760"/>
                  <a:pt x="0" y="1427762"/>
                </a:cubicBezTo>
                <a:cubicBezTo>
                  <a:pt x="-40414" y="1253727"/>
                  <a:pt x="14629" y="1146731"/>
                  <a:pt x="0" y="923286"/>
                </a:cubicBezTo>
                <a:cubicBezTo>
                  <a:pt x="-14629" y="699841"/>
                  <a:pt x="7342" y="648560"/>
                  <a:pt x="0" y="418810"/>
                </a:cubicBezTo>
                <a:cubicBezTo>
                  <a:pt x="-7342" y="189060"/>
                  <a:pt x="39755" y="123420"/>
                  <a:pt x="0" y="0"/>
                </a:cubicBezTo>
                <a:close/>
              </a:path>
            </a:pathLst>
          </a:custGeom>
          <a:noFill/>
          <a:ln w="19050">
            <a:solidFill>
              <a:schemeClr val="accent1">
                <a:lumMod val="7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zh-CN" altLang="en-US" dirty="0"/>
          </a:p>
        </p:txBody>
      </p:sp>
      <p:sp>
        <p:nvSpPr>
          <p:cNvPr id="19" name="矩形 18">
            <a:extLst>
              <a:ext uri="{FF2B5EF4-FFF2-40B4-BE49-F238E27FC236}">
                <a16:creationId xmlns:a16="http://schemas.microsoft.com/office/drawing/2014/main" id="{AFD73B1A-2B12-FF54-B5AF-D6805C95EA0D}"/>
              </a:ext>
            </a:extLst>
          </p:cNvPr>
          <p:cNvSpPr/>
          <p:nvPr/>
        </p:nvSpPr>
        <p:spPr>
          <a:xfrm>
            <a:off x="3118170" y="2782203"/>
            <a:ext cx="3422669" cy="1747927"/>
          </a:xfrm>
          <a:custGeom>
            <a:avLst/>
            <a:gdLst>
              <a:gd name="connsiteX0" fmla="*/ 0 w 3422669"/>
              <a:gd name="connsiteY0" fmla="*/ 0 h 1747927"/>
              <a:gd name="connsiteX1" fmla="*/ 536218 w 3422669"/>
              <a:gd name="connsiteY1" fmla="*/ 0 h 1747927"/>
              <a:gd name="connsiteX2" fmla="*/ 1003983 w 3422669"/>
              <a:gd name="connsiteY2" fmla="*/ 0 h 1747927"/>
              <a:gd name="connsiteX3" fmla="*/ 1642881 w 3422669"/>
              <a:gd name="connsiteY3" fmla="*/ 0 h 1747927"/>
              <a:gd name="connsiteX4" fmla="*/ 2179099 w 3422669"/>
              <a:gd name="connsiteY4" fmla="*/ 0 h 1747927"/>
              <a:gd name="connsiteX5" fmla="*/ 2715317 w 3422669"/>
              <a:gd name="connsiteY5" fmla="*/ 0 h 1747927"/>
              <a:gd name="connsiteX6" fmla="*/ 3422669 w 3422669"/>
              <a:gd name="connsiteY6" fmla="*/ 0 h 1747927"/>
              <a:gd name="connsiteX7" fmla="*/ 3422669 w 3422669"/>
              <a:gd name="connsiteY7" fmla="*/ 547684 h 1747927"/>
              <a:gd name="connsiteX8" fmla="*/ 3422669 w 3422669"/>
              <a:gd name="connsiteY8" fmla="*/ 1130326 h 1747927"/>
              <a:gd name="connsiteX9" fmla="*/ 3422669 w 3422669"/>
              <a:gd name="connsiteY9" fmla="*/ 1747927 h 1747927"/>
              <a:gd name="connsiteX10" fmla="*/ 2920678 w 3422669"/>
              <a:gd name="connsiteY10" fmla="*/ 1747927 h 1747927"/>
              <a:gd name="connsiteX11" fmla="*/ 2350233 w 3422669"/>
              <a:gd name="connsiteY11" fmla="*/ 1747927 h 1747927"/>
              <a:gd name="connsiteX12" fmla="*/ 1814015 w 3422669"/>
              <a:gd name="connsiteY12" fmla="*/ 1747927 h 1747927"/>
              <a:gd name="connsiteX13" fmla="*/ 1175116 w 3422669"/>
              <a:gd name="connsiteY13" fmla="*/ 1747927 h 1747927"/>
              <a:gd name="connsiteX14" fmla="*/ 536218 w 3422669"/>
              <a:gd name="connsiteY14" fmla="*/ 1747927 h 1747927"/>
              <a:gd name="connsiteX15" fmla="*/ 0 w 3422669"/>
              <a:gd name="connsiteY15" fmla="*/ 1747927 h 1747927"/>
              <a:gd name="connsiteX16" fmla="*/ 0 w 3422669"/>
              <a:gd name="connsiteY16" fmla="*/ 1165285 h 1747927"/>
              <a:gd name="connsiteX17" fmla="*/ 0 w 3422669"/>
              <a:gd name="connsiteY17" fmla="*/ 600122 h 1747927"/>
              <a:gd name="connsiteX18" fmla="*/ 0 w 3422669"/>
              <a:gd name="connsiteY18" fmla="*/ 0 h 174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2669" h="1747927" extrusionOk="0">
                <a:moveTo>
                  <a:pt x="0" y="0"/>
                </a:moveTo>
                <a:cubicBezTo>
                  <a:pt x="176090" y="-62954"/>
                  <a:pt x="298137" y="46906"/>
                  <a:pt x="536218" y="0"/>
                </a:cubicBezTo>
                <a:cubicBezTo>
                  <a:pt x="774299" y="-46906"/>
                  <a:pt x="835269" y="9499"/>
                  <a:pt x="1003983" y="0"/>
                </a:cubicBezTo>
                <a:cubicBezTo>
                  <a:pt x="1172697" y="-9499"/>
                  <a:pt x="1359018" y="35340"/>
                  <a:pt x="1642881" y="0"/>
                </a:cubicBezTo>
                <a:cubicBezTo>
                  <a:pt x="1926744" y="-35340"/>
                  <a:pt x="2022237" y="8350"/>
                  <a:pt x="2179099" y="0"/>
                </a:cubicBezTo>
                <a:cubicBezTo>
                  <a:pt x="2335961" y="-8350"/>
                  <a:pt x="2483954" y="56047"/>
                  <a:pt x="2715317" y="0"/>
                </a:cubicBezTo>
                <a:cubicBezTo>
                  <a:pt x="2946680" y="-56047"/>
                  <a:pt x="3273914" y="51616"/>
                  <a:pt x="3422669" y="0"/>
                </a:cubicBezTo>
                <a:cubicBezTo>
                  <a:pt x="3469490" y="182331"/>
                  <a:pt x="3377522" y="363964"/>
                  <a:pt x="3422669" y="547684"/>
                </a:cubicBezTo>
                <a:cubicBezTo>
                  <a:pt x="3467816" y="731404"/>
                  <a:pt x="3366232" y="914730"/>
                  <a:pt x="3422669" y="1130326"/>
                </a:cubicBezTo>
                <a:cubicBezTo>
                  <a:pt x="3479106" y="1345922"/>
                  <a:pt x="3374492" y="1459207"/>
                  <a:pt x="3422669" y="1747927"/>
                </a:cubicBezTo>
                <a:cubicBezTo>
                  <a:pt x="3306881" y="1786956"/>
                  <a:pt x="3165425" y="1746556"/>
                  <a:pt x="2920678" y="1747927"/>
                </a:cubicBezTo>
                <a:cubicBezTo>
                  <a:pt x="2675931" y="1749298"/>
                  <a:pt x="2500410" y="1733682"/>
                  <a:pt x="2350233" y="1747927"/>
                </a:cubicBezTo>
                <a:cubicBezTo>
                  <a:pt x="2200056" y="1762172"/>
                  <a:pt x="1955417" y="1702208"/>
                  <a:pt x="1814015" y="1747927"/>
                </a:cubicBezTo>
                <a:cubicBezTo>
                  <a:pt x="1672613" y="1793646"/>
                  <a:pt x="1395011" y="1706112"/>
                  <a:pt x="1175116" y="1747927"/>
                </a:cubicBezTo>
                <a:cubicBezTo>
                  <a:pt x="955221" y="1789742"/>
                  <a:pt x="803742" y="1725407"/>
                  <a:pt x="536218" y="1747927"/>
                </a:cubicBezTo>
                <a:cubicBezTo>
                  <a:pt x="268694" y="1770447"/>
                  <a:pt x="266626" y="1707048"/>
                  <a:pt x="0" y="1747927"/>
                </a:cubicBezTo>
                <a:cubicBezTo>
                  <a:pt x="-23495" y="1556384"/>
                  <a:pt x="14441" y="1302354"/>
                  <a:pt x="0" y="1165285"/>
                </a:cubicBezTo>
                <a:cubicBezTo>
                  <a:pt x="-14441" y="1028216"/>
                  <a:pt x="26371" y="713890"/>
                  <a:pt x="0" y="600122"/>
                </a:cubicBezTo>
                <a:cubicBezTo>
                  <a:pt x="-26371" y="486354"/>
                  <a:pt x="30305" y="227051"/>
                  <a:pt x="0" y="0"/>
                </a:cubicBezTo>
                <a:close/>
              </a:path>
            </a:pathLst>
          </a:custGeom>
          <a:noFill/>
          <a:ln w="19050">
            <a:solidFill>
              <a:schemeClr val="accent1">
                <a:lumMod val="7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zh-CN" altLang="en-US" dirty="0"/>
          </a:p>
        </p:txBody>
      </p:sp>
      <p:sp>
        <p:nvSpPr>
          <p:cNvPr id="20" name="矩形 19">
            <a:extLst>
              <a:ext uri="{FF2B5EF4-FFF2-40B4-BE49-F238E27FC236}">
                <a16:creationId xmlns:a16="http://schemas.microsoft.com/office/drawing/2014/main" id="{281C22CE-8B9A-278E-7A31-60D2593E5FBE}"/>
              </a:ext>
            </a:extLst>
          </p:cNvPr>
          <p:cNvSpPr/>
          <p:nvPr/>
        </p:nvSpPr>
        <p:spPr>
          <a:xfrm>
            <a:off x="6781997" y="3049753"/>
            <a:ext cx="3516638" cy="1747927"/>
          </a:xfrm>
          <a:custGeom>
            <a:avLst/>
            <a:gdLst>
              <a:gd name="connsiteX0" fmla="*/ 0 w 3516638"/>
              <a:gd name="connsiteY0" fmla="*/ 0 h 1747927"/>
              <a:gd name="connsiteX1" fmla="*/ 550940 w 3516638"/>
              <a:gd name="connsiteY1" fmla="*/ 0 h 1747927"/>
              <a:gd name="connsiteX2" fmla="*/ 1031547 w 3516638"/>
              <a:gd name="connsiteY2" fmla="*/ 0 h 1747927"/>
              <a:gd name="connsiteX3" fmla="*/ 1687986 w 3516638"/>
              <a:gd name="connsiteY3" fmla="*/ 0 h 1747927"/>
              <a:gd name="connsiteX4" fmla="*/ 2238926 w 3516638"/>
              <a:gd name="connsiteY4" fmla="*/ 0 h 1747927"/>
              <a:gd name="connsiteX5" fmla="*/ 2789866 w 3516638"/>
              <a:gd name="connsiteY5" fmla="*/ 0 h 1747927"/>
              <a:gd name="connsiteX6" fmla="*/ 3516638 w 3516638"/>
              <a:gd name="connsiteY6" fmla="*/ 0 h 1747927"/>
              <a:gd name="connsiteX7" fmla="*/ 3516638 w 3516638"/>
              <a:gd name="connsiteY7" fmla="*/ 547684 h 1747927"/>
              <a:gd name="connsiteX8" fmla="*/ 3516638 w 3516638"/>
              <a:gd name="connsiteY8" fmla="*/ 1130326 h 1747927"/>
              <a:gd name="connsiteX9" fmla="*/ 3516638 w 3516638"/>
              <a:gd name="connsiteY9" fmla="*/ 1747927 h 1747927"/>
              <a:gd name="connsiteX10" fmla="*/ 3000864 w 3516638"/>
              <a:gd name="connsiteY10" fmla="*/ 1747927 h 1747927"/>
              <a:gd name="connsiteX11" fmla="*/ 2414758 w 3516638"/>
              <a:gd name="connsiteY11" fmla="*/ 1747927 h 1747927"/>
              <a:gd name="connsiteX12" fmla="*/ 1863818 w 3516638"/>
              <a:gd name="connsiteY12" fmla="*/ 1747927 h 1747927"/>
              <a:gd name="connsiteX13" fmla="*/ 1207379 w 3516638"/>
              <a:gd name="connsiteY13" fmla="*/ 1747927 h 1747927"/>
              <a:gd name="connsiteX14" fmla="*/ 550940 w 3516638"/>
              <a:gd name="connsiteY14" fmla="*/ 1747927 h 1747927"/>
              <a:gd name="connsiteX15" fmla="*/ 0 w 3516638"/>
              <a:gd name="connsiteY15" fmla="*/ 1747927 h 1747927"/>
              <a:gd name="connsiteX16" fmla="*/ 0 w 3516638"/>
              <a:gd name="connsiteY16" fmla="*/ 1165285 h 1747927"/>
              <a:gd name="connsiteX17" fmla="*/ 0 w 3516638"/>
              <a:gd name="connsiteY17" fmla="*/ 600122 h 1747927"/>
              <a:gd name="connsiteX18" fmla="*/ 0 w 3516638"/>
              <a:gd name="connsiteY18" fmla="*/ 0 h 174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6638" h="1747927" extrusionOk="0">
                <a:moveTo>
                  <a:pt x="0" y="0"/>
                </a:moveTo>
                <a:cubicBezTo>
                  <a:pt x="137466" y="-8036"/>
                  <a:pt x="335629" y="15381"/>
                  <a:pt x="550940" y="0"/>
                </a:cubicBezTo>
                <a:cubicBezTo>
                  <a:pt x="766251" y="-15381"/>
                  <a:pt x="934150" y="45987"/>
                  <a:pt x="1031547" y="0"/>
                </a:cubicBezTo>
                <a:cubicBezTo>
                  <a:pt x="1128944" y="-45987"/>
                  <a:pt x="1514222" y="15458"/>
                  <a:pt x="1687986" y="0"/>
                </a:cubicBezTo>
                <a:cubicBezTo>
                  <a:pt x="1861750" y="-15458"/>
                  <a:pt x="1998319" y="45652"/>
                  <a:pt x="2238926" y="0"/>
                </a:cubicBezTo>
                <a:cubicBezTo>
                  <a:pt x="2479533" y="-45652"/>
                  <a:pt x="2608259" y="19292"/>
                  <a:pt x="2789866" y="0"/>
                </a:cubicBezTo>
                <a:cubicBezTo>
                  <a:pt x="2971473" y="-19292"/>
                  <a:pt x="3168309" y="1291"/>
                  <a:pt x="3516638" y="0"/>
                </a:cubicBezTo>
                <a:cubicBezTo>
                  <a:pt x="3563459" y="182331"/>
                  <a:pt x="3471491" y="363964"/>
                  <a:pt x="3516638" y="547684"/>
                </a:cubicBezTo>
                <a:cubicBezTo>
                  <a:pt x="3561785" y="731404"/>
                  <a:pt x="3460201" y="914730"/>
                  <a:pt x="3516638" y="1130326"/>
                </a:cubicBezTo>
                <a:cubicBezTo>
                  <a:pt x="3573075" y="1345922"/>
                  <a:pt x="3468461" y="1459207"/>
                  <a:pt x="3516638" y="1747927"/>
                </a:cubicBezTo>
                <a:cubicBezTo>
                  <a:pt x="3275197" y="1748965"/>
                  <a:pt x="3191646" y="1728682"/>
                  <a:pt x="3000864" y="1747927"/>
                </a:cubicBezTo>
                <a:cubicBezTo>
                  <a:pt x="2810082" y="1767172"/>
                  <a:pt x="2570981" y="1689855"/>
                  <a:pt x="2414758" y="1747927"/>
                </a:cubicBezTo>
                <a:cubicBezTo>
                  <a:pt x="2258535" y="1805999"/>
                  <a:pt x="2086748" y="1738022"/>
                  <a:pt x="1863818" y="1747927"/>
                </a:cubicBezTo>
                <a:cubicBezTo>
                  <a:pt x="1640888" y="1757832"/>
                  <a:pt x="1411848" y="1677205"/>
                  <a:pt x="1207379" y="1747927"/>
                </a:cubicBezTo>
                <a:cubicBezTo>
                  <a:pt x="1002910" y="1818649"/>
                  <a:pt x="851222" y="1730731"/>
                  <a:pt x="550940" y="1747927"/>
                </a:cubicBezTo>
                <a:cubicBezTo>
                  <a:pt x="250658" y="1765123"/>
                  <a:pt x="131223" y="1708458"/>
                  <a:pt x="0" y="1747927"/>
                </a:cubicBezTo>
                <a:cubicBezTo>
                  <a:pt x="-23495" y="1556384"/>
                  <a:pt x="14441" y="1302354"/>
                  <a:pt x="0" y="1165285"/>
                </a:cubicBezTo>
                <a:cubicBezTo>
                  <a:pt x="-14441" y="1028216"/>
                  <a:pt x="26371" y="713890"/>
                  <a:pt x="0" y="600122"/>
                </a:cubicBezTo>
                <a:cubicBezTo>
                  <a:pt x="-26371" y="486354"/>
                  <a:pt x="30305" y="227051"/>
                  <a:pt x="0" y="0"/>
                </a:cubicBezTo>
                <a:close/>
              </a:path>
            </a:pathLst>
          </a:custGeom>
          <a:noFill/>
          <a:ln w="19050">
            <a:solidFill>
              <a:schemeClr val="accent1">
                <a:lumMod val="7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zh-CN" altLang="en-US" dirty="0"/>
          </a:p>
        </p:txBody>
      </p:sp>
      <p:sp>
        <p:nvSpPr>
          <p:cNvPr id="21" name="矩形 20">
            <a:extLst>
              <a:ext uri="{FF2B5EF4-FFF2-40B4-BE49-F238E27FC236}">
                <a16:creationId xmlns:a16="http://schemas.microsoft.com/office/drawing/2014/main" id="{702597C1-7689-1B69-1F9F-F0A9A53BFB35}"/>
              </a:ext>
            </a:extLst>
          </p:cNvPr>
          <p:cNvSpPr/>
          <p:nvPr/>
        </p:nvSpPr>
        <p:spPr>
          <a:xfrm>
            <a:off x="10498651" y="2674076"/>
            <a:ext cx="1591551" cy="1688686"/>
          </a:xfrm>
          <a:custGeom>
            <a:avLst/>
            <a:gdLst>
              <a:gd name="connsiteX0" fmla="*/ 0 w 1591551"/>
              <a:gd name="connsiteY0" fmla="*/ 0 h 1688686"/>
              <a:gd name="connsiteX1" fmla="*/ 514601 w 1591551"/>
              <a:gd name="connsiteY1" fmla="*/ 0 h 1688686"/>
              <a:gd name="connsiteX2" fmla="*/ 997372 w 1591551"/>
              <a:gd name="connsiteY2" fmla="*/ 0 h 1688686"/>
              <a:gd name="connsiteX3" fmla="*/ 1591551 w 1591551"/>
              <a:gd name="connsiteY3" fmla="*/ 0 h 1688686"/>
              <a:gd name="connsiteX4" fmla="*/ 1591551 w 1591551"/>
              <a:gd name="connsiteY4" fmla="*/ 546008 h 1688686"/>
              <a:gd name="connsiteX5" fmla="*/ 1591551 w 1591551"/>
              <a:gd name="connsiteY5" fmla="*/ 1075130 h 1688686"/>
              <a:gd name="connsiteX6" fmla="*/ 1591551 w 1591551"/>
              <a:gd name="connsiteY6" fmla="*/ 1688686 h 1688686"/>
              <a:gd name="connsiteX7" fmla="*/ 1061034 w 1591551"/>
              <a:gd name="connsiteY7" fmla="*/ 1688686 h 1688686"/>
              <a:gd name="connsiteX8" fmla="*/ 498686 w 1591551"/>
              <a:gd name="connsiteY8" fmla="*/ 1688686 h 1688686"/>
              <a:gd name="connsiteX9" fmla="*/ 0 w 1591551"/>
              <a:gd name="connsiteY9" fmla="*/ 1688686 h 1688686"/>
              <a:gd name="connsiteX10" fmla="*/ 0 w 1591551"/>
              <a:gd name="connsiteY10" fmla="*/ 1125791 h 1688686"/>
              <a:gd name="connsiteX11" fmla="*/ 0 w 1591551"/>
              <a:gd name="connsiteY11" fmla="*/ 579782 h 1688686"/>
              <a:gd name="connsiteX12" fmla="*/ 0 w 1591551"/>
              <a:gd name="connsiteY12" fmla="*/ 0 h 168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1551" h="1688686" extrusionOk="0">
                <a:moveTo>
                  <a:pt x="0" y="0"/>
                </a:moveTo>
                <a:cubicBezTo>
                  <a:pt x="141899" y="-32335"/>
                  <a:pt x="378526" y="46453"/>
                  <a:pt x="514601" y="0"/>
                </a:cubicBezTo>
                <a:cubicBezTo>
                  <a:pt x="650676" y="-46453"/>
                  <a:pt x="825700" y="53981"/>
                  <a:pt x="997372" y="0"/>
                </a:cubicBezTo>
                <a:cubicBezTo>
                  <a:pt x="1169044" y="-53981"/>
                  <a:pt x="1336753" y="11752"/>
                  <a:pt x="1591551" y="0"/>
                </a:cubicBezTo>
                <a:cubicBezTo>
                  <a:pt x="1647175" y="219205"/>
                  <a:pt x="1554755" y="285404"/>
                  <a:pt x="1591551" y="546008"/>
                </a:cubicBezTo>
                <a:cubicBezTo>
                  <a:pt x="1628347" y="806612"/>
                  <a:pt x="1552477" y="871695"/>
                  <a:pt x="1591551" y="1075130"/>
                </a:cubicBezTo>
                <a:cubicBezTo>
                  <a:pt x="1630625" y="1278565"/>
                  <a:pt x="1581941" y="1472106"/>
                  <a:pt x="1591551" y="1688686"/>
                </a:cubicBezTo>
                <a:cubicBezTo>
                  <a:pt x="1440828" y="1738124"/>
                  <a:pt x="1290589" y="1656020"/>
                  <a:pt x="1061034" y="1688686"/>
                </a:cubicBezTo>
                <a:cubicBezTo>
                  <a:pt x="831479" y="1721352"/>
                  <a:pt x="743999" y="1664923"/>
                  <a:pt x="498686" y="1688686"/>
                </a:cubicBezTo>
                <a:cubicBezTo>
                  <a:pt x="253373" y="1712449"/>
                  <a:pt x="211148" y="1636239"/>
                  <a:pt x="0" y="1688686"/>
                </a:cubicBezTo>
                <a:cubicBezTo>
                  <a:pt x="-66209" y="1575272"/>
                  <a:pt x="65448" y="1300944"/>
                  <a:pt x="0" y="1125791"/>
                </a:cubicBezTo>
                <a:cubicBezTo>
                  <a:pt x="-65448" y="950638"/>
                  <a:pt x="8124" y="763021"/>
                  <a:pt x="0" y="579782"/>
                </a:cubicBezTo>
                <a:cubicBezTo>
                  <a:pt x="-8124" y="396543"/>
                  <a:pt x="49218" y="210941"/>
                  <a:pt x="0" y="0"/>
                </a:cubicBezTo>
                <a:close/>
              </a:path>
            </a:pathLst>
          </a:custGeom>
          <a:noFill/>
          <a:ln w="19050">
            <a:solidFill>
              <a:schemeClr val="accent1">
                <a:lumMod val="7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zh-CN" altLang="en-US" dirty="0"/>
          </a:p>
        </p:txBody>
      </p:sp>
      <p:pic>
        <p:nvPicPr>
          <p:cNvPr id="22" name="图片 21" descr="形状, 箭头&#10;&#10;AI 生成的内容可能不正确。">
            <a:extLst>
              <a:ext uri="{FF2B5EF4-FFF2-40B4-BE49-F238E27FC236}">
                <a16:creationId xmlns:a16="http://schemas.microsoft.com/office/drawing/2014/main" id="{4EEDFED8-5971-6FAC-B3BE-2907CA35BCEC}"/>
              </a:ext>
            </a:extLst>
          </p:cNvPr>
          <p:cNvPicPr>
            <a:picLocks noChangeAspect="1"/>
          </p:cNvPicPr>
          <p:nvPr/>
        </p:nvPicPr>
        <p:blipFill>
          <a:blip r:embed="rId3"/>
          <a:stretch>
            <a:fillRect/>
          </a:stretch>
        </p:blipFill>
        <p:spPr>
          <a:xfrm rot="684771">
            <a:off x="2896647" y="1623118"/>
            <a:ext cx="1410341" cy="1410341"/>
          </a:xfrm>
          <a:prstGeom prst="rect">
            <a:avLst/>
          </a:prstGeom>
        </p:spPr>
      </p:pic>
      <p:pic>
        <p:nvPicPr>
          <p:cNvPr id="23" name="图片 22" descr="形状, 箭头&#10;&#10;AI 生成的内容可能不正确。">
            <a:extLst>
              <a:ext uri="{FF2B5EF4-FFF2-40B4-BE49-F238E27FC236}">
                <a16:creationId xmlns:a16="http://schemas.microsoft.com/office/drawing/2014/main" id="{FBF3D602-1767-E7DE-A4D1-7BB650FB02AF}"/>
              </a:ext>
            </a:extLst>
          </p:cNvPr>
          <p:cNvPicPr>
            <a:picLocks noChangeAspect="1"/>
          </p:cNvPicPr>
          <p:nvPr/>
        </p:nvPicPr>
        <p:blipFill>
          <a:blip r:embed="rId3"/>
          <a:stretch>
            <a:fillRect/>
          </a:stretch>
        </p:blipFill>
        <p:spPr>
          <a:xfrm rot="667684">
            <a:off x="6158196" y="1938644"/>
            <a:ext cx="1410341" cy="1410341"/>
          </a:xfrm>
          <a:prstGeom prst="rect">
            <a:avLst/>
          </a:prstGeom>
        </p:spPr>
      </p:pic>
      <p:pic>
        <p:nvPicPr>
          <p:cNvPr id="24" name="图片 23" descr="形状, 箭头&#10;&#10;AI 生成的内容可能不正确。">
            <a:extLst>
              <a:ext uri="{FF2B5EF4-FFF2-40B4-BE49-F238E27FC236}">
                <a16:creationId xmlns:a16="http://schemas.microsoft.com/office/drawing/2014/main" id="{64265C5A-2E5D-8D20-414C-C5E8628FE3E2}"/>
              </a:ext>
            </a:extLst>
          </p:cNvPr>
          <p:cNvPicPr>
            <a:picLocks noChangeAspect="1"/>
          </p:cNvPicPr>
          <p:nvPr/>
        </p:nvPicPr>
        <p:blipFill>
          <a:blip r:embed="rId3"/>
          <a:stretch>
            <a:fillRect/>
          </a:stretch>
        </p:blipFill>
        <p:spPr>
          <a:xfrm rot="21123854">
            <a:off x="9247560" y="1983725"/>
            <a:ext cx="1410341" cy="1410341"/>
          </a:xfrm>
          <a:prstGeom prst="rect">
            <a:avLst/>
          </a:prstGeom>
        </p:spPr>
      </p:pic>
      <p:sp>
        <p:nvSpPr>
          <p:cNvPr id="25" name="文本框 24">
            <a:extLst>
              <a:ext uri="{FF2B5EF4-FFF2-40B4-BE49-F238E27FC236}">
                <a16:creationId xmlns:a16="http://schemas.microsoft.com/office/drawing/2014/main" id="{F6D92A66-B294-36E3-22D9-87D7C1A83405}"/>
              </a:ext>
            </a:extLst>
          </p:cNvPr>
          <p:cNvSpPr txBox="1"/>
          <p:nvPr/>
        </p:nvSpPr>
        <p:spPr>
          <a:xfrm>
            <a:off x="60158" y="3768907"/>
            <a:ext cx="2908702" cy="707886"/>
          </a:xfrm>
          <a:prstGeom prst="rect">
            <a:avLst/>
          </a:prstGeom>
          <a:noFill/>
        </p:spPr>
        <p:txBody>
          <a:bodyPr wrap="square">
            <a:spAutoFit/>
          </a:bodyPr>
          <a:lstStyle/>
          <a:p>
            <a:r>
              <a:rPr lang="en-US" altLang="zh-CN" sz="2000" b="1" dirty="0">
                <a:latin typeface="Comic Sans MS" panose="030F0702030302020204" pitchFamily="66" charset="0"/>
              </a:rPr>
              <a:t>Constructing</a:t>
            </a:r>
            <a:r>
              <a:rPr lang="zh-CN" altLang="en-US" sz="2000" b="1" dirty="0">
                <a:latin typeface="Comic Sans MS" panose="030F0702030302020204" pitchFamily="66" charset="0"/>
              </a:rPr>
              <a:t> </a:t>
            </a:r>
            <a:r>
              <a:rPr lang="en-US" altLang="zh-CN" sz="2000" b="1" dirty="0">
                <a:latin typeface="Comic Sans MS" panose="030F0702030302020204" pitchFamily="66" charset="0"/>
              </a:rPr>
              <a:t>Intrinsic</a:t>
            </a:r>
            <a:r>
              <a:rPr lang="zh-CN" altLang="en-US" sz="2000" b="1" dirty="0">
                <a:latin typeface="Comic Sans MS" panose="030F0702030302020204" pitchFamily="66" charset="0"/>
              </a:rPr>
              <a:t> </a:t>
            </a:r>
            <a:r>
              <a:rPr lang="en-US" altLang="zh-CN" sz="2000" b="1" dirty="0">
                <a:latin typeface="Comic Sans MS" panose="030F0702030302020204" pitchFamily="66" charset="0"/>
              </a:rPr>
              <a:t>Triangulation</a:t>
            </a:r>
            <a:r>
              <a:rPr lang="zh-CN" altLang="en-US" sz="2000" b="1" dirty="0">
                <a:latin typeface="Comic Sans MS" panose="030F0702030302020204" pitchFamily="66" charset="0"/>
              </a:rPr>
              <a:t> </a:t>
            </a:r>
          </a:p>
        </p:txBody>
      </p:sp>
      <p:sp>
        <p:nvSpPr>
          <p:cNvPr id="26" name="文本框 25">
            <a:extLst>
              <a:ext uri="{FF2B5EF4-FFF2-40B4-BE49-F238E27FC236}">
                <a16:creationId xmlns:a16="http://schemas.microsoft.com/office/drawing/2014/main" id="{4D852F41-E354-82FC-DD91-F5D1AC137DED}"/>
              </a:ext>
            </a:extLst>
          </p:cNvPr>
          <p:cNvSpPr txBox="1"/>
          <p:nvPr/>
        </p:nvSpPr>
        <p:spPr>
          <a:xfrm>
            <a:off x="3704638" y="4566088"/>
            <a:ext cx="2391362" cy="707886"/>
          </a:xfrm>
          <a:prstGeom prst="rect">
            <a:avLst/>
          </a:prstGeom>
          <a:noFill/>
        </p:spPr>
        <p:txBody>
          <a:bodyPr wrap="square">
            <a:spAutoFit/>
          </a:bodyPr>
          <a:lstStyle/>
          <a:p>
            <a:r>
              <a:rPr lang="en-US" altLang="zh-CN" sz="2000" b="1" dirty="0">
                <a:latin typeface="Comic Sans MS" panose="030F0702030302020204" pitchFamily="66" charset="0"/>
                <a:cs typeface="Arial" panose="020B0604020202020204" pitchFamily="34" charset="0"/>
              </a:rPr>
              <a:t>Voronoi</a:t>
            </a:r>
            <a:r>
              <a:rPr lang="zh-CN" altLang="en-US" sz="2000" b="1" dirty="0">
                <a:latin typeface="Comic Sans MS" panose="030F0702030302020204" pitchFamily="66" charset="0"/>
                <a:cs typeface="Arial" panose="020B0604020202020204" pitchFamily="34" charset="0"/>
              </a:rPr>
              <a:t> </a:t>
            </a:r>
            <a:r>
              <a:rPr lang="en-US" altLang="zh-CN" sz="2000" b="1" dirty="0">
                <a:latin typeface="Comic Sans MS" panose="030F0702030302020204" pitchFamily="66" charset="0"/>
                <a:cs typeface="Arial" panose="020B0604020202020204" pitchFamily="34" charset="0"/>
              </a:rPr>
              <a:t>Diagram</a:t>
            </a:r>
            <a:r>
              <a:rPr lang="zh-CN" altLang="en-US" sz="2000" b="1" dirty="0">
                <a:latin typeface="Comic Sans MS" panose="030F0702030302020204" pitchFamily="66" charset="0"/>
                <a:cs typeface="Arial" panose="020B0604020202020204" pitchFamily="34" charset="0"/>
              </a:rPr>
              <a:t> </a:t>
            </a:r>
            <a:r>
              <a:rPr lang="en-US" altLang="zh-CN" sz="2000" b="1" dirty="0">
                <a:latin typeface="Comic Sans MS" panose="030F0702030302020204" pitchFamily="66" charset="0"/>
                <a:cs typeface="Arial" panose="020B0604020202020204" pitchFamily="34" charset="0"/>
              </a:rPr>
              <a:t>Computation</a:t>
            </a:r>
            <a:endParaRPr lang="zh-CN" altLang="en-US" sz="2000" b="1" dirty="0">
              <a:latin typeface="Comic Sans MS" panose="030F0702030302020204" pitchFamily="66" charset="0"/>
              <a:cs typeface="Arial" panose="020B0604020202020204" pitchFamily="34" charset="0"/>
            </a:endParaRPr>
          </a:p>
        </p:txBody>
      </p:sp>
      <p:sp>
        <p:nvSpPr>
          <p:cNvPr id="27" name="文本框 26">
            <a:extLst>
              <a:ext uri="{FF2B5EF4-FFF2-40B4-BE49-F238E27FC236}">
                <a16:creationId xmlns:a16="http://schemas.microsoft.com/office/drawing/2014/main" id="{F9A5E910-1483-B3CF-3CE9-CF6447E947EA}"/>
              </a:ext>
            </a:extLst>
          </p:cNvPr>
          <p:cNvSpPr txBox="1"/>
          <p:nvPr/>
        </p:nvSpPr>
        <p:spPr>
          <a:xfrm>
            <a:off x="7070697" y="4799522"/>
            <a:ext cx="3227938" cy="400110"/>
          </a:xfrm>
          <a:prstGeom prst="rect">
            <a:avLst/>
          </a:prstGeom>
          <a:noFill/>
        </p:spPr>
        <p:txBody>
          <a:bodyPr wrap="square">
            <a:spAutoFit/>
          </a:bodyPr>
          <a:lstStyle/>
          <a:p>
            <a:r>
              <a:rPr lang="en-US" altLang="zh-CN" sz="2000" b="1" dirty="0">
                <a:latin typeface="Comic Sans MS" panose="030F0702030302020204" pitchFamily="66" charset="0"/>
              </a:rPr>
              <a:t>Offset</a:t>
            </a:r>
            <a:r>
              <a:rPr lang="zh-CN" altLang="en-US" sz="2000" b="1" dirty="0">
                <a:latin typeface="Comic Sans MS" panose="030F0702030302020204" pitchFamily="66" charset="0"/>
              </a:rPr>
              <a:t> </a:t>
            </a:r>
            <a:r>
              <a:rPr lang="en-US" altLang="zh-CN" sz="2000" b="1" dirty="0">
                <a:latin typeface="Comic Sans MS" panose="030F0702030302020204" pitchFamily="66" charset="0"/>
              </a:rPr>
              <a:t>Curve</a:t>
            </a:r>
            <a:r>
              <a:rPr lang="zh-CN" altLang="en-US" sz="2000" b="1" dirty="0">
                <a:latin typeface="Comic Sans MS" panose="030F0702030302020204" pitchFamily="66" charset="0"/>
              </a:rPr>
              <a:t> Extraction</a:t>
            </a:r>
          </a:p>
        </p:txBody>
      </p:sp>
      <p:sp>
        <p:nvSpPr>
          <p:cNvPr id="28" name="文本框 27">
            <a:extLst>
              <a:ext uri="{FF2B5EF4-FFF2-40B4-BE49-F238E27FC236}">
                <a16:creationId xmlns:a16="http://schemas.microsoft.com/office/drawing/2014/main" id="{7C66B294-6268-028A-9593-BD4DB3285F5B}"/>
              </a:ext>
            </a:extLst>
          </p:cNvPr>
          <p:cNvSpPr txBox="1"/>
          <p:nvPr/>
        </p:nvSpPr>
        <p:spPr>
          <a:xfrm>
            <a:off x="10900091" y="4388218"/>
            <a:ext cx="997048" cy="400110"/>
          </a:xfrm>
          <a:prstGeom prst="rect">
            <a:avLst/>
          </a:prstGeom>
          <a:noFill/>
        </p:spPr>
        <p:txBody>
          <a:bodyPr wrap="square">
            <a:spAutoFit/>
          </a:bodyPr>
          <a:lstStyle/>
          <a:p>
            <a:r>
              <a:rPr lang="en" altLang="zh-CN" sz="2000" b="1" dirty="0">
                <a:latin typeface="Comic Sans MS" panose="030F0702030302020204" pitchFamily="66" charset="0"/>
              </a:rPr>
              <a:t>Result</a:t>
            </a:r>
            <a:endParaRPr lang="zh-CN" altLang="en-US" sz="2000" b="1" dirty="0">
              <a:latin typeface="Comic Sans MS" panose="030F0702030302020204" pitchFamily="66" charset="0"/>
            </a:endParaRPr>
          </a:p>
        </p:txBody>
      </p:sp>
      <p:pic>
        <p:nvPicPr>
          <p:cNvPr id="29" name="图片 28">
            <a:extLst>
              <a:ext uri="{FF2B5EF4-FFF2-40B4-BE49-F238E27FC236}">
                <a16:creationId xmlns:a16="http://schemas.microsoft.com/office/drawing/2014/main" id="{E0BF2616-9105-5D53-D8E0-5BA44CA60082}"/>
              </a:ext>
            </a:extLst>
          </p:cNvPr>
          <p:cNvPicPr>
            <a:picLocks noChangeAspect="1"/>
          </p:cNvPicPr>
          <p:nvPr/>
        </p:nvPicPr>
        <p:blipFill>
          <a:blip r:embed="rId4"/>
          <a:srcRect b="9251"/>
          <a:stretch>
            <a:fillRect/>
          </a:stretch>
        </p:blipFill>
        <p:spPr>
          <a:xfrm>
            <a:off x="6933098" y="3136551"/>
            <a:ext cx="3257380" cy="1539431"/>
          </a:xfrm>
          <a:prstGeom prst="rect">
            <a:avLst/>
          </a:prstGeom>
          <a:ln>
            <a:noFill/>
          </a:ln>
          <a:effectLst/>
        </p:spPr>
      </p:pic>
      <p:pic>
        <p:nvPicPr>
          <p:cNvPr id="30" name="图片 29">
            <a:extLst>
              <a:ext uri="{FF2B5EF4-FFF2-40B4-BE49-F238E27FC236}">
                <a16:creationId xmlns:a16="http://schemas.microsoft.com/office/drawing/2014/main" id="{935FA550-7BA5-890F-C8A1-D330AAB6AAE4}"/>
              </a:ext>
            </a:extLst>
          </p:cNvPr>
          <p:cNvPicPr>
            <a:picLocks noChangeAspect="1"/>
          </p:cNvPicPr>
          <p:nvPr/>
        </p:nvPicPr>
        <p:blipFill>
          <a:blip r:embed="rId5"/>
          <a:stretch>
            <a:fillRect/>
          </a:stretch>
        </p:blipFill>
        <p:spPr>
          <a:xfrm>
            <a:off x="3168876" y="2895239"/>
            <a:ext cx="3254071" cy="1467523"/>
          </a:xfrm>
          <a:prstGeom prst="rect">
            <a:avLst/>
          </a:prstGeom>
        </p:spPr>
      </p:pic>
      <p:pic>
        <p:nvPicPr>
          <p:cNvPr id="31" name="图片 30">
            <a:extLst>
              <a:ext uri="{FF2B5EF4-FFF2-40B4-BE49-F238E27FC236}">
                <a16:creationId xmlns:a16="http://schemas.microsoft.com/office/drawing/2014/main" id="{657EBC71-D617-58AA-212E-C18C4D157204}"/>
              </a:ext>
            </a:extLst>
          </p:cNvPr>
          <p:cNvPicPr>
            <a:picLocks noChangeAspect="1"/>
          </p:cNvPicPr>
          <p:nvPr/>
        </p:nvPicPr>
        <p:blipFill rotWithShape="1">
          <a:blip r:embed="rId6"/>
          <a:srcRect t="47841"/>
          <a:stretch/>
        </p:blipFill>
        <p:spPr>
          <a:xfrm>
            <a:off x="186152" y="2333040"/>
            <a:ext cx="2582150" cy="1176259"/>
          </a:xfrm>
          <a:prstGeom prst="rect">
            <a:avLst/>
          </a:prstGeom>
        </p:spPr>
      </p:pic>
      <p:pic>
        <p:nvPicPr>
          <p:cNvPr id="32" name="图片 31">
            <a:extLst>
              <a:ext uri="{FF2B5EF4-FFF2-40B4-BE49-F238E27FC236}">
                <a16:creationId xmlns:a16="http://schemas.microsoft.com/office/drawing/2014/main" id="{B8E45074-BDAA-E55C-A9B0-1B054E9C5208}"/>
              </a:ext>
            </a:extLst>
          </p:cNvPr>
          <p:cNvPicPr>
            <a:picLocks noChangeAspect="1"/>
          </p:cNvPicPr>
          <p:nvPr/>
        </p:nvPicPr>
        <p:blipFill>
          <a:blip r:embed="rId7"/>
          <a:stretch>
            <a:fillRect/>
          </a:stretch>
        </p:blipFill>
        <p:spPr>
          <a:xfrm>
            <a:off x="10563349" y="2792005"/>
            <a:ext cx="1436590" cy="1422651"/>
          </a:xfrm>
          <a:prstGeom prst="rect">
            <a:avLst/>
          </a:prstGeom>
        </p:spPr>
      </p:pic>
    </p:spTree>
    <p:extLst>
      <p:ext uri="{BB962C8B-B14F-4D97-AF65-F5344CB8AC3E}">
        <p14:creationId xmlns:p14="http://schemas.microsoft.com/office/powerpoint/2010/main" val="201086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ppt_x"/>
                                          </p:val>
                                        </p:tav>
                                        <p:tav tm="100000">
                                          <p:val>
                                            <p:strVal val="#ppt_x"/>
                                          </p:val>
                                        </p:tav>
                                      </p:tavLst>
                                    </p:anim>
                                    <p:anim calcmode="lin" valueType="num">
                                      <p:cBhvr additive="base">
                                        <p:cTn id="7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5" grpId="0"/>
      <p:bldP spid="26" grpId="0"/>
      <p:bldP spid="27" grpId="0"/>
      <p:bldP spid="28"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6182</TotalTime>
  <Words>3113</Words>
  <Application>Microsoft Macintosh PowerPoint</Application>
  <PresentationFormat>宽屏</PresentationFormat>
  <Paragraphs>296</Paragraphs>
  <Slides>22</Slides>
  <Notes>22</Notes>
  <HiddenSlides>0</HiddenSlides>
  <MMClips>1</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1</vt:i4>
      </vt:variant>
      <vt:variant>
        <vt:lpstr>幻灯片标题</vt:lpstr>
      </vt:variant>
      <vt:variant>
        <vt:i4>22</vt:i4>
      </vt:variant>
    </vt:vector>
  </HeadingPairs>
  <TitlesOfParts>
    <vt:vector size="31" baseType="lpstr">
      <vt:lpstr>等线</vt:lpstr>
      <vt:lpstr>Arial</vt:lpstr>
      <vt:lpstr>Calibri</vt:lpstr>
      <vt:lpstr>Calibri Light</vt:lpstr>
      <vt:lpstr>Cambria Math</vt:lpstr>
      <vt:lpstr>Comic Sans MS</vt:lpstr>
      <vt:lpstr>Times New Roman</vt:lpstr>
      <vt:lpstr>Office 佈景主題</vt:lpstr>
      <vt:lpstr>Acrobat Document</vt:lpstr>
      <vt:lpstr>PowerPoint 演示文稿</vt:lpstr>
      <vt:lpstr>Curve Offsetting on Parametric Surfaces</vt:lpstr>
      <vt:lpstr>Why Curve Offsetting Matters?</vt:lpstr>
      <vt:lpstr>Existing Approaches </vt:lpstr>
      <vt:lpstr>Limitations of Existing Methods</vt:lpstr>
      <vt:lpstr>PowerPoint 演示文稿</vt:lpstr>
      <vt:lpstr>The Intrinsic Property</vt:lpstr>
      <vt:lpstr>How to Maintain Feature Precision?</vt:lpstr>
      <vt:lpstr>Our Method Overview</vt:lpstr>
      <vt:lpstr>Constructing Intrinsic Triangulation</vt:lpstr>
      <vt:lpstr>Voronoi Diagram Computation</vt:lpstr>
      <vt:lpstr>Offset Curve Extraction </vt:lpstr>
      <vt:lpstr>Result: Visual Comparison </vt:lpstr>
      <vt:lpstr>Quantitative Comparison</vt:lpstr>
      <vt:lpstr>Runtime Comparison </vt:lpstr>
      <vt:lpstr>Scalability Analysis</vt:lpstr>
      <vt:lpstr>Result Gallery</vt:lpstr>
      <vt:lpstr>Ablation Study</vt:lpstr>
      <vt:lpstr>Morphological Operations</vt:lpstr>
      <vt:lpstr>Limitations and Future Directions </vt:lpstr>
      <vt:lpstr>Conclusion</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李欣霏</dc:creator>
  <cp:lastModifiedBy>Pengfei Wang</cp:lastModifiedBy>
  <cp:revision>145</cp:revision>
  <dcterms:created xsi:type="dcterms:W3CDTF">2025-09-02T06:56:10Z</dcterms:created>
  <dcterms:modified xsi:type="dcterms:W3CDTF">2025-11-03T14:30:19Z</dcterms:modified>
</cp:coreProperties>
</file>